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77" r:id="rId2"/>
    <p:sldId id="278"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1pPr>
    <a:lvl2pPr marL="81280" marR="81280" indent="2667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2pPr>
    <a:lvl3pPr marL="81280" marR="81280" indent="5334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3pPr>
    <a:lvl4pPr marL="81280" marR="81280" indent="8001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4pPr>
    <a:lvl5pPr marL="81280" marR="81280" indent="10668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5pPr>
    <a:lvl6pPr marL="81280" marR="81280" indent="13335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6pPr>
    <a:lvl7pPr marL="81280" marR="81280" indent="1612899"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7pPr>
    <a:lvl8pPr marL="81280" marR="81280" indent="18796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8pPr>
    <a:lvl9pPr marL="81280" marR="81280" indent="21463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D51ADE6A-740E-44AE-83CC-AE7238B6C88D}"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3"/>
  </p:normalViewPr>
  <p:slideViewPr>
    <p:cSldViewPr snapToGrid="0" snapToObjects="1">
      <p:cViewPr varScale="1">
        <p:scale>
          <a:sx n="58" d="100"/>
          <a:sy n="58" d="100"/>
        </p:scale>
        <p:origin x="472" y="240"/>
      </p:cViewPr>
      <p:guideLst/>
    </p:cSldViewPr>
  </p:slideViewPr>
  <p:notesTextViewPr>
    <p:cViewPr>
      <p:scale>
        <a:sx n="1" d="1"/>
        <a:sy n="1" d="1"/>
      </p:scale>
      <p:origin x="0" y="0"/>
    </p:cViewPr>
  </p:notesTextViewPr>
  <p:sorterViewPr>
    <p:cViewPr>
      <p:scale>
        <a:sx n="47" d="100"/>
        <a:sy n="47"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tiff>
</file>

<file path=ppt/media/image4.tif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Shape 39"/>
          <p:cNvSpPr>
            <a:spLocks noGrp="1" noRot="1" noChangeAspect="1"/>
          </p:cNvSpPr>
          <p:nvPr>
            <p:ph type="sldImg"/>
          </p:nvPr>
        </p:nvSpPr>
        <p:spPr>
          <a:xfrm>
            <a:off x="1143000" y="685800"/>
            <a:ext cx="4572000" cy="3429000"/>
          </a:xfrm>
          <a:prstGeom prst="rect">
            <a:avLst/>
          </a:prstGeom>
        </p:spPr>
        <p:txBody>
          <a:bodyPr/>
          <a:lstStyle/>
          <a:p>
            <a:endParaRPr/>
          </a:p>
        </p:txBody>
      </p:sp>
      <p:sp>
        <p:nvSpPr>
          <p:cNvPr id="40" name="Shape 4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2200">
        <a:latin typeface="Lucida Grande"/>
        <a:ea typeface="Lucida Grande"/>
        <a:cs typeface="Lucida Grande"/>
        <a:sym typeface="Lucida Grande"/>
      </a:defRPr>
    </a:lvl1pPr>
    <a:lvl2pPr indent="228600" latinLnBrk="0">
      <a:defRPr sz="2200">
        <a:latin typeface="Lucida Grande"/>
        <a:ea typeface="Lucida Grande"/>
        <a:cs typeface="Lucida Grande"/>
        <a:sym typeface="Lucida Grande"/>
      </a:defRPr>
    </a:lvl2pPr>
    <a:lvl3pPr indent="457200" latinLnBrk="0">
      <a:defRPr sz="2200">
        <a:latin typeface="Lucida Grande"/>
        <a:ea typeface="Lucida Grande"/>
        <a:cs typeface="Lucida Grande"/>
        <a:sym typeface="Lucida Grande"/>
      </a:defRPr>
    </a:lvl3pPr>
    <a:lvl4pPr indent="685800" latinLnBrk="0">
      <a:defRPr sz="2200">
        <a:latin typeface="Lucida Grande"/>
        <a:ea typeface="Lucida Grande"/>
        <a:cs typeface="Lucida Grande"/>
        <a:sym typeface="Lucida Grande"/>
      </a:defRPr>
    </a:lvl4pPr>
    <a:lvl5pPr indent="914400" latinLnBrk="0">
      <a:defRPr sz="2200">
        <a:latin typeface="Lucida Grande"/>
        <a:ea typeface="Lucida Grande"/>
        <a:cs typeface="Lucida Grande"/>
        <a:sym typeface="Lucida Grande"/>
      </a:defRPr>
    </a:lvl5pPr>
    <a:lvl6pPr indent="1143000" latinLnBrk="0">
      <a:defRPr sz="2200">
        <a:latin typeface="Lucida Grande"/>
        <a:ea typeface="Lucida Grande"/>
        <a:cs typeface="Lucida Grande"/>
        <a:sym typeface="Lucida Grande"/>
      </a:defRPr>
    </a:lvl6pPr>
    <a:lvl7pPr indent="1371600" latinLnBrk="0">
      <a:defRPr sz="2200">
        <a:latin typeface="Lucida Grande"/>
        <a:ea typeface="Lucida Grande"/>
        <a:cs typeface="Lucida Grande"/>
        <a:sym typeface="Lucida Grande"/>
      </a:defRPr>
    </a:lvl7pPr>
    <a:lvl8pPr indent="1600200" latinLnBrk="0">
      <a:defRPr sz="2200">
        <a:latin typeface="Lucida Grande"/>
        <a:ea typeface="Lucida Grande"/>
        <a:cs typeface="Lucida Grande"/>
        <a:sym typeface="Lucida Grande"/>
      </a:defRPr>
    </a:lvl8pPr>
    <a:lvl9pPr indent="1828800" latinLnBrk="0">
      <a:defRPr sz="2200">
        <a:latin typeface="Lucida Grande"/>
        <a:ea typeface="Lucida Grande"/>
        <a:cs typeface="Lucida Grande"/>
        <a:sym typeface="Lucida Grand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Section Title">
    <p:spTree>
      <p:nvGrpSpPr>
        <p:cNvPr id="1" name=""/>
        <p:cNvGrpSpPr/>
        <p:nvPr/>
      </p:nvGrpSpPr>
      <p:grpSpPr>
        <a:xfrm>
          <a:off x="0" y="0"/>
          <a:ext cx="0" cy="0"/>
          <a:chOff x="0" y="0"/>
          <a:chExt cx="0" cy="0"/>
        </a:xfrm>
      </p:grpSpPr>
      <p:sp>
        <p:nvSpPr>
          <p:cNvPr id="23" name="Title Text"/>
          <p:cNvSpPr txBox="1">
            <a:spLocks noGrp="1"/>
          </p:cNvSpPr>
          <p:nvPr>
            <p:ph type="title"/>
          </p:nvPr>
        </p:nvSpPr>
        <p:spPr>
          <a:xfrm>
            <a:off x="1759215" y="2797969"/>
            <a:ext cx="20840701" cy="3898901"/>
          </a:xfrm>
          <a:prstGeom prst="rect">
            <a:avLst/>
          </a:prstGeom>
        </p:spPr>
        <p:txBody>
          <a:bodyPr/>
          <a:lstStyle>
            <a:lvl1pPr algn="ctr">
              <a:defRPr sz="5200"/>
            </a:lvl1pPr>
          </a:lstStyle>
          <a:p>
            <a:r>
              <a:t>Title Text</a:t>
            </a:r>
          </a:p>
        </p:txBody>
      </p:sp>
      <p:sp>
        <p:nvSpPr>
          <p:cNvPr id="24" name="Slide Number"/>
          <p:cNvSpPr txBox="1">
            <a:spLocks noGrp="1"/>
          </p:cNvSpPr>
          <p:nvPr>
            <p:ph type="sldNum" sz="quarter" idx="2"/>
          </p:nvPr>
        </p:nvSpPr>
        <p:spPr>
          <a:xfrm>
            <a:off x="22610464" y="13043296"/>
            <a:ext cx="340322" cy="323554"/>
          </a:xfrm>
          <a:prstGeom prst="rect">
            <a:avLst/>
          </a:prstGeom>
        </p:spPr>
        <p:txBody>
          <a:bodyPr lIns="50800" tIns="50800" rIns="50800" bIns="50800"/>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Content">
    <p:spTree>
      <p:nvGrpSpPr>
        <p:cNvPr id="1" name=""/>
        <p:cNvGrpSpPr/>
        <p:nvPr/>
      </p:nvGrpSpPr>
      <p:grpSpPr>
        <a:xfrm>
          <a:off x="0" y="0"/>
          <a:ext cx="0" cy="0"/>
          <a:chOff x="0" y="0"/>
          <a:chExt cx="0" cy="0"/>
        </a:xfrm>
      </p:grpSpPr>
      <p:sp>
        <p:nvSpPr>
          <p:cNvPr id="31" name="Title Text"/>
          <p:cNvSpPr txBox="1">
            <a:spLocks noGrp="1"/>
          </p:cNvSpPr>
          <p:nvPr>
            <p:ph type="title"/>
          </p:nvPr>
        </p:nvSpPr>
        <p:spPr>
          <a:prstGeom prst="rect">
            <a:avLst/>
          </a:prstGeom>
        </p:spPr>
        <p:txBody>
          <a:bodyPr/>
          <a:lstStyle/>
          <a:p>
            <a:r>
              <a:t>Title Text</a:t>
            </a:r>
          </a:p>
        </p:txBody>
      </p:sp>
      <p:sp>
        <p:nvSpPr>
          <p:cNvPr id="3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 name="Title Text"/>
          <p:cNvSpPr txBox="1">
            <a:spLocks noGrp="1"/>
          </p:cNvSpPr>
          <p:nvPr>
            <p:ph type="title"/>
          </p:nvPr>
        </p:nvSpPr>
        <p:spPr>
          <a:xfrm>
            <a:off x="833966" y="-1588"/>
            <a:ext cx="18567401" cy="1676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p>
            <a:r>
              <a:t>Title Text</a:t>
            </a:r>
          </a:p>
        </p:txBody>
      </p:sp>
      <p:sp>
        <p:nvSpPr>
          <p:cNvPr id="5" name="Body Level One…"/>
          <p:cNvSpPr txBox="1">
            <a:spLocks noGrp="1"/>
          </p:cNvSpPr>
          <p:nvPr>
            <p:ph type="body" idx="1"/>
          </p:nvPr>
        </p:nvSpPr>
        <p:spPr>
          <a:xfrm>
            <a:off x="838200" y="2451100"/>
            <a:ext cx="22720300" cy="9753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2pPr marL="270827">
              <a:spcBef>
                <a:spcPts val="2000"/>
              </a:spcBef>
              <a:buClr>
                <a:srgbClr val="909090"/>
              </a:buClr>
              <a:buFont typeface="Arial"/>
            </a:lvl2pPr>
            <a:lvl3pPr marL="728027">
              <a:spcBef>
                <a:spcPts val="1400"/>
              </a:spcBef>
              <a:buClr>
                <a:srgbClr val="B8B8B8"/>
              </a:buClr>
              <a:buChar char=""/>
            </a:lvl3pPr>
            <a:lvl4pPr marL="1123314">
              <a:spcBef>
                <a:spcPts val="800"/>
              </a:spcBef>
              <a:buClr>
                <a:srgbClr val="909090"/>
              </a:buClr>
              <a:buFont typeface="Arial"/>
            </a:lvl4pPr>
            <a:lvl5pPr marL="1531302">
              <a:spcBef>
                <a:spcPts val="700"/>
              </a:spcBef>
              <a:buClr>
                <a:srgbClr val="B8B8B8"/>
              </a:buClr>
              <a:buChar char=""/>
            </a:lvl5p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23358705" y="13096875"/>
            <a:ext cx="238722" cy="221953"/>
          </a:xfrm>
          <a:prstGeom prst="rect">
            <a:avLst/>
          </a:prstGeom>
          <a:ln w="12700">
            <a:miter lim="400000"/>
          </a:ln>
        </p:spPr>
        <p:txBody>
          <a:bodyPr wrap="none" lIns="0" tIns="0" rIns="0" bIns="0">
            <a:spAutoFit/>
          </a:bodyPr>
          <a:lstStyle>
            <a:lvl1pPr marL="0" marR="0" algn="ctr" defTabSz="914400">
              <a:defRPr sz="1600">
                <a:solidFill>
                  <a:srgbClr val="B8B8B8"/>
                </a:solidFill>
                <a:uFill>
                  <a:solidFill>
                    <a:srgbClr val="B8B8B8"/>
                  </a:solidFill>
                </a:uFill>
                <a:latin typeface="+mn-lt"/>
                <a:ea typeface="+mn-ea"/>
                <a:cs typeface="+mn-cs"/>
                <a:sym typeface="Aria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Lst>
  <p:transition spd="med"/>
  <p:txStyles>
    <p:titleStyle>
      <a:lvl1pPr marL="0" marR="182879" indent="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1pPr>
      <a:lvl2pPr marL="0" marR="182879" indent="228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2pPr>
      <a:lvl3pPr marL="0" marR="182879" indent="457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3pPr>
      <a:lvl4pPr marL="0" marR="182879" indent="685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4pPr>
      <a:lvl5pPr marL="0" marR="182879" indent="9144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5pPr>
      <a:lvl6pPr marL="0" marR="182879" indent="11430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6pPr>
      <a:lvl7pPr marL="0" marR="182879" indent="1371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7pPr>
      <a:lvl8pPr marL="0" marR="182879" indent="1600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8pPr>
      <a:lvl9pPr marL="0" marR="182879" indent="1828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9pPr>
    </p:titleStyle>
    <p:bodyStyle>
      <a:lvl1pPr marL="81280" marR="81280" indent="0" algn="l" defTabSz="1816100" latinLnBrk="0">
        <a:lnSpc>
          <a:spcPct val="100000"/>
        </a:lnSpc>
        <a:spcBef>
          <a:spcPts val="4600"/>
        </a:spcBef>
        <a:spcAft>
          <a:spcPts val="0"/>
        </a:spcAft>
        <a:buClrTx/>
        <a:buSzTx/>
        <a:buFontTx/>
        <a:buNone/>
        <a:tabLst/>
        <a:defRPr sz="3200" b="0" i="0" u="none" strike="noStrike" cap="none" spc="0" baseline="0">
          <a:ln>
            <a:noFill/>
          </a:ln>
          <a:solidFill>
            <a:srgbClr val="000000"/>
          </a:solidFill>
          <a:uFill>
            <a:solidFill>
              <a:srgbClr val="000000"/>
            </a:solidFill>
          </a:uFill>
          <a:latin typeface="Menlo"/>
          <a:ea typeface="Menlo"/>
          <a:cs typeface="Menlo"/>
          <a:sym typeface="Menlo"/>
        </a:defRPr>
      </a:lvl1pPr>
      <a:lvl2pPr marL="352107" marR="81280" indent="-228600"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2pPr>
      <a:lvl3pPr marL="809307" marR="81280" indent="-227012"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3pPr>
      <a:lvl4pPr marL="1204594" marR="81280" indent="-168275"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4pPr>
      <a:lvl5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5pPr>
      <a:lvl6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6pPr>
      <a:lvl7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7pPr>
      <a:lvl8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8pPr>
      <a:lvl9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9pPr>
    </p:bodyStyle>
    <p:otherStyle>
      <a:lvl1pPr marL="0" marR="0" indent="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1pPr>
      <a:lvl2pPr marL="0" marR="0" indent="228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2pPr>
      <a:lvl3pPr marL="0" marR="0" indent="457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3pPr>
      <a:lvl4pPr marL="0" marR="0" indent="685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4pPr>
      <a:lvl5pPr marL="0" marR="0" indent="9144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5pPr>
      <a:lvl6pPr marL="0" marR="0" indent="11430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6pPr>
      <a:lvl7pPr marL="0" marR="0" indent="1371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7pPr>
      <a:lvl8pPr marL="0" marR="0" indent="1600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8pPr>
      <a:lvl9pPr marL="0" marR="0" indent="1828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image" Target="../media/image4.tiff"/><Relationship Id="rId4" Type="http://schemas.openxmlformats.org/officeDocument/2006/relationships/image" Target="../media/image3.tiff"/></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composingprograms.com/pages/15-control.html#conditional-statements"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unctions"/>
          <p:cNvSpPr txBox="1">
            <a:spLocks noGrp="1"/>
          </p:cNvSpPr>
          <p:nvPr>
            <p:ph type="title"/>
          </p:nvPr>
        </p:nvSpPr>
        <p:spPr>
          <a:prstGeom prst="rect">
            <a:avLst/>
          </a:prstGeom>
        </p:spPr>
        <p:txBody>
          <a:bodyPr/>
          <a:lstStyle/>
          <a:p>
            <a:r>
              <a:rPr lang="en-US" dirty="0"/>
              <a:t>UC Berkeley’s CS61A – Lecture 03 – Control</a:t>
            </a:r>
            <a:endParaRPr dirty="0"/>
          </a:p>
        </p:txBody>
      </p:sp>
      <p:sp>
        <p:nvSpPr>
          <p:cNvPr id="2" name="TextBox 1">
            <a:extLst>
              <a:ext uri="{FF2B5EF4-FFF2-40B4-BE49-F238E27FC236}">
                <a16:creationId xmlns:a16="http://schemas.microsoft.com/office/drawing/2014/main" id="{A9478077-2E2D-C549-9753-4C61881080EC}"/>
              </a:ext>
            </a:extLst>
          </p:cNvPr>
          <p:cNvSpPr txBox="1"/>
          <p:nvPr/>
        </p:nvSpPr>
        <p:spPr>
          <a:xfrm>
            <a:off x="1" y="1960785"/>
            <a:ext cx="8829792" cy="115211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spAutoFit/>
          </a:bodyPr>
          <a:lstStyle/>
          <a:p>
            <a:r>
              <a:rPr lang="en-US" sz="4400" b="1" dirty="0">
                <a:latin typeface="Arial" panose="020B0604020202020204" pitchFamily="34" charset="0"/>
                <a:cs typeface="Arial" panose="020B0604020202020204" pitchFamily="34" charset="0"/>
              </a:rPr>
              <a:t>Will robots take your job? Quarter of US workers at risk</a:t>
            </a:r>
            <a:br>
              <a:rPr lang="en-US" sz="4400" b="1" dirty="0">
                <a:latin typeface="Arial" panose="020B0604020202020204" pitchFamily="34" charset="0"/>
                <a:cs typeface="Arial" panose="020B0604020202020204" pitchFamily="34" charset="0"/>
              </a:rPr>
            </a:br>
            <a:r>
              <a:rPr lang="en-US" sz="1800" dirty="0">
                <a:latin typeface="Menlo" panose="020B0609030804020204" pitchFamily="49" charset="0"/>
                <a:ea typeface="Menlo" panose="020B0609030804020204" pitchFamily="49" charset="0"/>
                <a:cs typeface="Menlo" panose="020B0609030804020204" pitchFamily="49" charset="0"/>
              </a:rPr>
              <a:t>https://</a:t>
            </a:r>
            <a:r>
              <a:rPr lang="en-US" sz="1800" dirty="0" err="1">
                <a:latin typeface="Menlo" panose="020B0609030804020204" pitchFamily="49" charset="0"/>
                <a:ea typeface="Menlo" panose="020B0609030804020204" pitchFamily="49" charset="0"/>
                <a:cs typeface="Menlo" panose="020B0609030804020204" pitchFamily="49" charset="0"/>
              </a:rPr>
              <a:t>www.apnews.com</a:t>
            </a:r>
            <a:r>
              <a:rPr lang="en-US" sz="1800" dirty="0">
                <a:latin typeface="Menlo" panose="020B0609030804020204" pitchFamily="49" charset="0"/>
                <a:ea typeface="Menlo" panose="020B0609030804020204" pitchFamily="49" charset="0"/>
                <a:cs typeface="Menlo" panose="020B0609030804020204" pitchFamily="49" charset="0"/>
              </a:rPr>
              <a:t>/6034c9ce1af347ec8da996e39b29c51b</a:t>
            </a:r>
            <a:endParaRPr lang="en-US" sz="1200" dirty="0">
              <a:latin typeface="Menlo" panose="020B0609030804020204" pitchFamily="49" charset="0"/>
              <a:ea typeface="Menlo" panose="020B0609030804020204" pitchFamily="49" charset="0"/>
              <a:cs typeface="Menlo" panose="020B0609030804020204" pitchFamily="49" charset="0"/>
            </a:endParaRPr>
          </a:p>
          <a:p>
            <a:br>
              <a:rPr lang="en-US" sz="2800" dirty="0">
                <a:latin typeface="Arial" panose="020B0604020202020204" pitchFamily="34" charset="0"/>
                <a:cs typeface="Arial" panose="020B0604020202020204" pitchFamily="34" charset="0"/>
              </a:rPr>
            </a:br>
            <a:r>
              <a:rPr lang="en-US" dirty="0">
                <a:latin typeface="Arial" panose="020B0604020202020204" pitchFamily="34" charset="0"/>
                <a:cs typeface="Arial" panose="020B0604020202020204" pitchFamily="34" charset="0"/>
              </a:rPr>
              <a:t>“The Brookings Institution has calculated that about 36 million Americans hold jobs with "high exposure" to automation, meaning at least 70% of their tasks could be performed by machines using current technology. Professions most likely to be impacted by automation include food-service jobs like cooks and waiters, short-haul truck drivers, and office clerks. According to Brookings' Mark </a:t>
            </a:r>
            <a:r>
              <a:rPr lang="en-US" dirty="0" err="1">
                <a:latin typeface="Arial" panose="020B0604020202020204" pitchFamily="34" charset="0"/>
                <a:cs typeface="Arial" panose="020B0604020202020204" pitchFamily="34" charset="0"/>
              </a:rPr>
              <a:t>Muro</a:t>
            </a:r>
            <a:r>
              <a:rPr lang="en-US" dirty="0">
                <a:latin typeface="Arial" panose="020B0604020202020204" pitchFamily="34" charset="0"/>
                <a:cs typeface="Arial" panose="020B0604020202020204" pitchFamily="34" charset="0"/>
              </a:rPr>
              <a:t>, this transition could happen in "a few years or...two decades," but it would be hastened by an economic downturn. Most U.S. workers are expected to adapt to this shift without losing their jobs, but younger, rural employees likely will be affected most profoundly. The report predicts the professions least likely to be affected by automation will be those requiring not only higher educational experience, but also interpersonal skills and emotional intelligence.”</a:t>
            </a:r>
            <a:endParaRPr lang="en-US" sz="28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91C33A45-2EB1-5D40-8905-3540DEE725E4}"/>
              </a:ext>
            </a:extLst>
          </p:cNvPr>
          <p:cNvPicPr>
            <a:picLocks noChangeAspect="1"/>
          </p:cNvPicPr>
          <p:nvPr/>
        </p:nvPicPr>
        <p:blipFill rotWithShape="1">
          <a:blip r:embed="rId2"/>
          <a:srcRect b="6732"/>
          <a:stretch/>
        </p:blipFill>
        <p:spPr>
          <a:xfrm>
            <a:off x="16546285" y="8631037"/>
            <a:ext cx="7837715" cy="5117093"/>
          </a:xfrm>
          <a:prstGeom prst="rect">
            <a:avLst/>
          </a:prstGeom>
        </p:spPr>
      </p:pic>
      <p:pic>
        <p:nvPicPr>
          <p:cNvPr id="4" name="Picture 3">
            <a:extLst>
              <a:ext uri="{FF2B5EF4-FFF2-40B4-BE49-F238E27FC236}">
                <a16:creationId xmlns:a16="http://schemas.microsoft.com/office/drawing/2014/main" id="{D309041D-7E39-FA46-93EB-03A42382BDDC}"/>
              </a:ext>
            </a:extLst>
          </p:cNvPr>
          <p:cNvPicPr>
            <a:picLocks noChangeAspect="1"/>
          </p:cNvPicPr>
          <p:nvPr/>
        </p:nvPicPr>
        <p:blipFill>
          <a:blip r:embed="rId3"/>
          <a:stretch>
            <a:fillRect/>
          </a:stretch>
        </p:blipFill>
        <p:spPr>
          <a:xfrm>
            <a:off x="16477322" y="3365189"/>
            <a:ext cx="7906677" cy="5265847"/>
          </a:xfrm>
          <a:prstGeom prst="rect">
            <a:avLst/>
          </a:prstGeom>
        </p:spPr>
      </p:pic>
      <p:pic>
        <p:nvPicPr>
          <p:cNvPr id="5" name="Picture 4">
            <a:extLst>
              <a:ext uri="{FF2B5EF4-FFF2-40B4-BE49-F238E27FC236}">
                <a16:creationId xmlns:a16="http://schemas.microsoft.com/office/drawing/2014/main" id="{9B5EADD4-C0E1-EC4F-A9F7-DAB81D506339}"/>
              </a:ext>
            </a:extLst>
          </p:cNvPr>
          <p:cNvPicPr>
            <a:picLocks noChangeAspect="1"/>
          </p:cNvPicPr>
          <p:nvPr/>
        </p:nvPicPr>
        <p:blipFill>
          <a:blip r:embed="rId4"/>
          <a:stretch>
            <a:fillRect/>
          </a:stretch>
        </p:blipFill>
        <p:spPr>
          <a:xfrm>
            <a:off x="8839060" y="3364008"/>
            <a:ext cx="7711858" cy="5244064"/>
          </a:xfrm>
          <a:prstGeom prst="rect">
            <a:avLst/>
          </a:prstGeom>
        </p:spPr>
      </p:pic>
      <p:pic>
        <p:nvPicPr>
          <p:cNvPr id="6" name="Picture 5">
            <a:extLst>
              <a:ext uri="{FF2B5EF4-FFF2-40B4-BE49-F238E27FC236}">
                <a16:creationId xmlns:a16="http://schemas.microsoft.com/office/drawing/2014/main" id="{69220765-7A68-944A-B226-3674DA554971}"/>
              </a:ext>
            </a:extLst>
          </p:cNvPr>
          <p:cNvPicPr>
            <a:picLocks noChangeAspect="1"/>
          </p:cNvPicPr>
          <p:nvPr/>
        </p:nvPicPr>
        <p:blipFill>
          <a:blip r:embed="rId5"/>
          <a:stretch>
            <a:fillRect/>
          </a:stretch>
        </p:blipFill>
        <p:spPr>
          <a:xfrm>
            <a:off x="8834426" y="8606891"/>
            <a:ext cx="7711859" cy="5141239"/>
          </a:xfrm>
          <a:prstGeom prst="rect">
            <a:avLst/>
          </a:prstGeom>
        </p:spPr>
      </p:pic>
    </p:spTree>
    <p:extLst>
      <p:ext uri="{BB962C8B-B14F-4D97-AF65-F5344CB8AC3E}">
        <p14:creationId xmlns:p14="http://schemas.microsoft.com/office/powerpoint/2010/main" val="1489686264"/>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6" name="Rounded Rectangle"/>
          <p:cNvSpPr/>
          <p:nvPr/>
        </p:nvSpPr>
        <p:spPr>
          <a:xfrm>
            <a:off x="4287582" y="8367828"/>
            <a:ext cx="4751502" cy="1053995"/>
          </a:xfrm>
          <a:prstGeom prst="roundRect">
            <a:avLst>
              <a:gd name="adj" fmla="val 18074"/>
            </a:avLst>
          </a:prstGeom>
          <a:solidFill>
            <a:srgbClr val="FFFFFF"/>
          </a:solidFill>
          <a:ln w="25400">
            <a:solidFill>
              <a:srgbClr val="0433FF"/>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17"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18"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19" name="Multiple Environments in One Diagram!"/>
          <p:cNvSpPr txBox="1">
            <a:spLocks noGrp="1"/>
          </p:cNvSpPr>
          <p:nvPr>
            <p:ph type="title"/>
          </p:nvPr>
        </p:nvSpPr>
        <p:spPr>
          <a:prstGeom prst="rect">
            <a:avLst/>
          </a:prstGeom>
        </p:spPr>
        <p:txBody>
          <a:bodyPr/>
          <a:lstStyle/>
          <a:p>
            <a:r>
              <a:t>Multiple Environments in One Diagram!</a:t>
            </a:r>
          </a:p>
        </p:txBody>
      </p:sp>
      <p:sp>
        <p:nvSpPr>
          <p:cNvPr id="320" name="Group"/>
          <p:cNvSpPr/>
          <p:nvPr/>
        </p:nvSpPr>
        <p:spPr>
          <a:xfrm>
            <a:off x="5905500" y="7962900"/>
            <a:ext cx="1625600" cy="583751"/>
          </a:xfrm>
          <a:prstGeom prst="rect">
            <a:avLst/>
          </a:prstGeom>
          <a:solidFill>
            <a:srgbClr val="FFFFFF"/>
          </a:solidFill>
          <a:ln w="25400">
            <a:solidFill>
              <a:srgbClr val="0433FF"/>
            </a:solidFill>
            <a:miter lim="400000"/>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21" name="square(square(3))"/>
          <p:cNvSpPr txBox="1"/>
          <p:nvPr/>
        </p:nvSpPr>
        <p:spPr>
          <a:xfrm>
            <a:off x="2451100" y="8564199"/>
            <a:ext cx="8521700"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stStyle>
          <a:p>
            <a:r>
              <a:t>square(square(3))</a:t>
            </a:r>
          </a:p>
        </p:txBody>
      </p:sp>
      <p:grpSp>
        <p:nvGrpSpPr>
          <p:cNvPr id="327" name="Group"/>
          <p:cNvGrpSpPr/>
          <p:nvPr/>
        </p:nvGrpSpPr>
        <p:grpSpPr>
          <a:xfrm>
            <a:off x="5507632" y="9224794"/>
            <a:ext cx="5727701" cy="2173422"/>
            <a:chOff x="0" y="23876"/>
            <a:chExt cx="5727700" cy="2173420"/>
          </a:xfrm>
        </p:grpSpPr>
        <p:sp>
          <p:nvSpPr>
            <p:cNvPr id="322" name="Rounded Rectangle"/>
            <p:cNvSpPr/>
            <p:nvPr/>
          </p:nvSpPr>
          <p:spPr>
            <a:xfrm>
              <a:off x="0" y="1143303"/>
              <a:ext cx="5727700" cy="1053995"/>
            </a:xfrm>
            <a:prstGeom prst="roundRect">
              <a:avLst>
                <a:gd name="adj" fmla="val 18074"/>
              </a:avLst>
            </a:prstGeom>
            <a:solidFill>
              <a:srgbClr val="FFFFFF"/>
            </a:solidFill>
            <a:ln w="25400" cap="flat">
              <a:solidFill>
                <a:srgbClr val="0433FF"/>
              </a:solidFill>
              <a:prstDash val="solid"/>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23" name="Rectangle"/>
            <p:cNvSpPr/>
            <p:nvPr/>
          </p:nvSpPr>
          <p:spPr>
            <a:xfrm>
              <a:off x="2061567" y="721706"/>
              <a:ext cx="1625601" cy="58375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24" name="square(3)"/>
            <p:cNvSpPr txBox="1"/>
            <p:nvPr/>
          </p:nvSpPr>
          <p:spPr>
            <a:xfrm>
              <a:off x="1032079" y="1335083"/>
              <a:ext cx="3746501"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square(3)</a:t>
              </a:r>
            </a:p>
          </p:txBody>
        </p:sp>
        <p:sp>
          <p:nvSpPr>
            <p:cNvPr id="325" name="Line"/>
            <p:cNvSpPr/>
            <p:nvPr/>
          </p:nvSpPr>
          <p:spPr>
            <a:xfrm>
              <a:off x="811697" y="24449"/>
              <a:ext cx="2350696"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26" name="Line"/>
            <p:cNvSpPr/>
            <p:nvPr/>
          </p:nvSpPr>
          <p:spPr>
            <a:xfrm>
              <a:off x="1958363" y="23876"/>
              <a:ext cx="878377" cy="706385"/>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328" name="9"/>
          <p:cNvSpPr txBox="1"/>
          <p:nvPr/>
        </p:nvSpPr>
        <p:spPr>
          <a:xfrm>
            <a:off x="7264400" y="9890193"/>
            <a:ext cx="2209800" cy="5837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stStyle>
          <a:p>
            <a:r>
              <a:t>9</a:t>
            </a:r>
          </a:p>
        </p:txBody>
      </p:sp>
      <p:grpSp>
        <p:nvGrpSpPr>
          <p:cNvPr id="333" name="Group"/>
          <p:cNvGrpSpPr/>
          <p:nvPr/>
        </p:nvGrpSpPr>
        <p:grpSpPr>
          <a:xfrm>
            <a:off x="8763000" y="11141804"/>
            <a:ext cx="1155700" cy="1346126"/>
            <a:chOff x="0" y="37242"/>
            <a:chExt cx="1155700" cy="1346124"/>
          </a:xfrm>
        </p:grpSpPr>
        <p:sp>
          <p:nvSpPr>
            <p:cNvPr id="329" name="Line"/>
            <p:cNvSpPr/>
            <p:nvPr/>
          </p:nvSpPr>
          <p:spPr>
            <a:xfrm>
              <a:off x="157801" y="69929"/>
              <a:ext cx="601016"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30" name="Rectangle"/>
            <p:cNvSpPr/>
            <p:nvPr/>
          </p:nvSpPr>
          <p:spPr>
            <a:xfrm>
              <a:off x="25400" y="799616"/>
              <a:ext cx="1130300" cy="583752"/>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31" name="3"/>
            <p:cNvSpPr txBox="1"/>
            <p:nvPr/>
          </p:nvSpPr>
          <p:spPr>
            <a:xfrm>
              <a:off x="0" y="799616"/>
              <a:ext cx="1155700" cy="58375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3</a:t>
              </a:r>
            </a:p>
          </p:txBody>
        </p:sp>
        <p:sp>
          <p:nvSpPr>
            <p:cNvPr id="332" name="Line"/>
            <p:cNvSpPr/>
            <p:nvPr/>
          </p:nvSpPr>
          <p:spPr>
            <a:xfrm>
              <a:off x="443143" y="37242"/>
              <a:ext cx="160007" cy="741348"/>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338" name="Group"/>
          <p:cNvGrpSpPr/>
          <p:nvPr/>
        </p:nvGrpSpPr>
        <p:grpSpPr>
          <a:xfrm>
            <a:off x="831850" y="9213802"/>
            <a:ext cx="5284724" cy="1325229"/>
            <a:chOff x="0" y="12187"/>
            <a:chExt cx="5284723" cy="1325227"/>
          </a:xfrm>
        </p:grpSpPr>
        <p:sp>
          <p:nvSpPr>
            <p:cNvPr id="334" name="Line"/>
            <p:cNvSpPr/>
            <p:nvPr/>
          </p:nvSpPr>
          <p:spPr>
            <a:xfrm>
              <a:off x="3684364" y="23754"/>
              <a:ext cx="1600360"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35" name="Rectangle"/>
            <p:cNvSpPr/>
            <p:nvPr/>
          </p:nvSpPr>
          <p:spPr>
            <a:xfrm>
              <a:off x="393700" y="753215"/>
              <a:ext cx="3771900" cy="5842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36" name="func square(x)"/>
            <p:cNvSpPr txBox="1"/>
            <p:nvPr/>
          </p:nvSpPr>
          <p:spPr>
            <a:xfrm>
              <a:off x="0" y="732578"/>
              <a:ext cx="4559300"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func square(x)</a:t>
              </a:r>
            </a:p>
          </p:txBody>
        </p:sp>
        <p:sp>
          <p:nvSpPr>
            <p:cNvPr id="337" name="Line"/>
            <p:cNvSpPr/>
            <p:nvPr/>
          </p:nvSpPr>
          <p:spPr>
            <a:xfrm flipH="1">
              <a:off x="2277647" y="12187"/>
              <a:ext cx="2259919" cy="763026"/>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339" name="Rounded Rectangle"/>
          <p:cNvSpPr/>
          <p:nvPr/>
        </p:nvSpPr>
        <p:spPr>
          <a:xfrm>
            <a:off x="698500" y="9817100"/>
            <a:ext cx="8978900" cy="838200"/>
          </a:xfrm>
          <a:prstGeom prst="roundRect">
            <a:avLst>
              <a:gd name="adj" fmla="val 22727"/>
            </a:avLst>
          </a:prstGeom>
          <a:ln w="25400">
            <a:solidFill>
              <a:srgbClr val="007ECF"/>
            </a:solidFill>
            <a:custDash>
              <a:ds d="200000" sp="200000"/>
            </a:custDash>
          </a:ln>
        </p:spPr>
        <p:txBody>
          <a:bodyPr lIns="50800" tIns="50800" rIns="50800" bIns="50800" anchor="ctr"/>
          <a:lstStyle/>
          <a:p>
            <a:pPr algn="ctr">
              <a:defRPr>
                <a:solidFill>
                  <a:srgbClr val="4B4B4B"/>
                </a:solidFill>
                <a:uFill>
                  <a:solidFill>
                    <a:srgbClr val="4B4B4B"/>
                  </a:solidFill>
                </a:uFill>
              </a:defRPr>
            </a:pPr>
            <a:endParaRPr/>
          </a:p>
        </p:txBody>
      </p:sp>
      <p:sp>
        <p:nvSpPr>
          <p:cNvPr id="34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10</a:t>
            </a:fld>
            <a:endParaRPr/>
          </a:p>
        </p:txBody>
      </p:sp>
      <p:grpSp>
        <p:nvGrpSpPr>
          <p:cNvPr id="345" name="Group"/>
          <p:cNvGrpSpPr/>
          <p:nvPr/>
        </p:nvGrpSpPr>
        <p:grpSpPr>
          <a:xfrm>
            <a:off x="3568700" y="11162787"/>
            <a:ext cx="5284724" cy="1325229"/>
            <a:chOff x="0" y="12187"/>
            <a:chExt cx="5284723" cy="1325227"/>
          </a:xfrm>
        </p:grpSpPr>
        <p:sp>
          <p:nvSpPr>
            <p:cNvPr id="341" name="Line"/>
            <p:cNvSpPr/>
            <p:nvPr/>
          </p:nvSpPr>
          <p:spPr>
            <a:xfrm>
              <a:off x="3684364" y="23754"/>
              <a:ext cx="1600360"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42" name="Rectangle"/>
            <p:cNvSpPr/>
            <p:nvPr/>
          </p:nvSpPr>
          <p:spPr>
            <a:xfrm>
              <a:off x="393700" y="753215"/>
              <a:ext cx="3771900" cy="5842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43" name="func square(x)"/>
            <p:cNvSpPr txBox="1"/>
            <p:nvPr/>
          </p:nvSpPr>
          <p:spPr>
            <a:xfrm>
              <a:off x="0" y="732578"/>
              <a:ext cx="4559300"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func square(x)</a:t>
              </a:r>
            </a:p>
          </p:txBody>
        </p:sp>
        <p:sp>
          <p:nvSpPr>
            <p:cNvPr id="344" name="Line"/>
            <p:cNvSpPr/>
            <p:nvPr/>
          </p:nvSpPr>
          <p:spPr>
            <a:xfrm flipH="1">
              <a:off x="2277647" y="12187"/>
              <a:ext cx="2259919" cy="763026"/>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346" name="Rounded Rectangle"/>
          <p:cNvSpPr/>
          <p:nvPr/>
        </p:nvSpPr>
        <p:spPr>
          <a:xfrm>
            <a:off x="3683000" y="11772900"/>
            <a:ext cx="6540500" cy="838200"/>
          </a:xfrm>
          <a:prstGeom prst="roundRect">
            <a:avLst>
              <a:gd name="adj" fmla="val 22727"/>
            </a:avLst>
          </a:prstGeom>
          <a:ln w="25400">
            <a:solidFill>
              <a:srgbClr val="007ECF"/>
            </a:solidFill>
            <a:custDash>
              <a:ds d="200000" sp="200000"/>
            </a:custDash>
          </a:ln>
        </p:spPr>
        <p:txBody>
          <a:bodyPr lIns="50800" tIns="50800" rIns="50800" bIns="50800" anchor="ctr"/>
          <a:lstStyle/>
          <a:p>
            <a:pPr algn="ctr">
              <a:defRPr>
                <a:solidFill>
                  <a:srgbClr val="4B4B4B"/>
                </a:solidFill>
                <a:uFill>
                  <a:solidFill>
                    <a:srgbClr val="4B4B4B"/>
                  </a:solidFill>
                </a:uFill>
              </a:defRPr>
            </a:pPr>
            <a:endParaRPr/>
          </a:p>
        </p:txBody>
      </p:sp>
      <p:pic>
        <p:nvPicPr>
          <p:cNvPr id="347" name="Screen Shot 2014-09-04 at 4.14.19 PM.png" descr="Screen Shot 2014-09-04 at 4.14.19 PM.png"/>
          <p:cNvPicPr>
            <a:picLocks noChangeAspect="1"/>
          </p:cNvPicPr>
          <p:nvPr/>
        </p:nvPicPr>
        <p:blipFill>
          <a:blip r:embed="rId2">
            <a:extLst/>
          </a:blip>
          <a:stretch>
            <a:fillRect/>
          </a:stretch>
        </p:blipFill>
        <p:spPr>
          <a:xfrm>
            <a:off x="10437542" y="2096906"/>
            <a:ext cx="13792201" cy="4254501"/>
          </a:xfrm>
          <a:prstGeom prst="rect">
            <a:avLst/>
          </a:prstGeom>
          <a:ln w="12700"/>
        </p:spPr>
      </p:pic>
      <p:sp>
        <p:nvSpPr>
          <p:cNvPr id="348" name="http://pythontutor.com/composingprograms.html#code=from%20operator%20import%20mul%0Adef%20square%28x%29%3A%0A%20%20%20%20return%20mul%28x,%20x%29%0Asquare%28square%283%29%29&amp;cumulative=true&amp;curInstr=0&amp;mode=display&amp;origin=composingprograms.js&amp;py=3&amp;rawInputLstJSON=%5B%5D"/>
          <p:cNvSpPr txBox="1"/>
          <p:nvPr/>
        </p:nvSpPr>
        <p:spPr>
          <a:xfrm>
            <a:off x="3867065" y="13217524"/>
            <a:ext cx="16649870"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a:defRPr sz="800"/>
            </a:lvl1pPr>
          </a:lstStyle>
          <a:p>
            <a:r>
              <a:t>http://pythontutor.com/composingprograms.html#code=from%20operator%20import%20mul%0Adef%20square%28x%29%3A%0A%20%20%20%20return%20mul%28x,%20x%29%0Asquare%28square%283%29%29&amp;cumulative=true&amp;curInstr=0&amp;mode=display&amp;origin=composingprograms.js&amp;py=3&amp;rawInputLstJSON=%5B%5D</a:t>
            </a:r>
          </a:p>
        </p:txBody>
      </p:sp>
      <p:pic>
        <p:nvPicPr>
          <p:cNvPr id="349" name="Screen Shot 2014-09-04 at 4.17.21 PM.png" descr="Screen Shot 2014-09-04 at 4.17.21 PM.png"/>
          <p:cNvPicPr>
            <a:picLocks noChangeAspect="1"/>
          </p:cNvPicPr>
          <p:nvPr/>
        </p:nvPicPr>
        <p:blipFill>
          <a:blip r:embed="rId3">
            <a:extLst/>
          </a:blip>
          <a:stretch>
            <a:fillRect/>
          </a:stretch>
        </p:blipFill>
        <p:spPr>
          <a:xfrm>
            <a:off x="889830" y="2298347"/>
            <a:ext cx="6972301" cy="2476501"/>
          </a:xfrm>
          <a:prstGeom prst="rect">
            <a:avLst/>
          </a:prstGeom>
          <a:ln w="12700"/>
        </p:spPr>
      </p:pic>
      <p:pic>
        <p:nvPicPr>
          <p:cNvPr id="350" name="Screen Shot 2014-09-04 at 4.57.26 PM.png" descr="Screen Shot 2014-09-04 at 4.57.26 PM.png"/>
          <p:cNvPicPr>
            <a:picLocks noChangeAspect="1"/>
          </p:cNvPicPr>
          <p:nvPr/>
        </p:nvPicPr>
        <p:blipFill>
          <a:blip r:embed="rId4">
            <a:extLst/>
          </a:blip>
          <a:stretch>
            <a:fillRect/>
          </a:stretch>
        </p:blipFill>
        <p:spPr>
          <a:xfrm>
            <a:off x="10462942" y="2146681"/>
            <a:ext cx="13792201" cy="5168901"/>
          </a:xfrm>
          <a:prstGeom prst="rect">
            <a:avLst/>
          </a:prstGeom>
          <a:ln w="12700"/>
        </p:spPr>
      </p:pic>
      <p:sp>
        <p:nvSpPr>
          <p:cNvPr id="351" name="Rectangle"/>
          <p:cNvSpPr/>
          <p:nvPr/>
        </p:nvSpPr>
        <p:spPr>
          <a:xfrm>
            <a:off x="20959981" y="2379382"/>
            <a:ext cx="3136714" cy="571501"/>
          </a:xfrm>
          <a:prstGeom prst="rect">
            <a:avLst/>
          </a:prstGeom>
          <a:solidFill>
            <a:srgbClr val="FFFFFF"/>
          </a:solidFill>
          <a:ln w="12700">
            <a:miter lim="400000"/>
          </a:ln>
        </p:spPr>
        <p:txBody>
          <a:bodyPr lIns="50800" tIns="50800" rIns="50800" bIns="50800" anchor="ctr"/>
          <a:lstStyle/>
          <a:p>
            <a:pPr algn="ctr">
              <a:defRPr>
                <a:solidFill>
                  <a:srgbClr val="4B4B4B"/>
                </a:solidFill>
                <a:uFill>
                  <a:solidFill>
                    <a:srgbClr val="4B4B4B"/>
                  </a:solidFill>
                </a:uFill>
              </a:defRPr>
            </a:pPr>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339"/>
                                        </p:tgtEl>
                                        <p:attrNameLst>
                                          <p:attrName>style.visibility</p:attrName>
                                        </p:attrNameLst>
                                      </p:cBhvr>
                                      <p:to>
                                        <p:strVal val="visible"/>
                                      </p:to>
                                    </p:set>
                                  </p:childTnLst>
                                </p:cTn>
                              </p:par>
                            </p:childTnLst>
                          </p:cTn>
                        </p:par>
                        <p:par>
                          <p:cTn id="15" fill="hold">
                            <p:stCondLst>
                              <p:cond delay="0"/>
                            </p:stCondLst>
                            <p:childTnLst>
                              <p:par>
                                <p:cTn id="16" presetID="1" presetClass="exit" presetSubtype="0" fill="hold" grpId="4" nodeType="afterEffect">
                                  <p:stCondLst>
                                    <p:cond delay="0"/>
                                  </p:stCondLst>
                                  <p:iterate>
                                    <p:tmAbs val="0"/>
                                  </p:iterate>
                                  <p:childTnLst>
                                    <p:set>
                                      <p:cBhvr>
                                        <p:cTn id="17" fill="hold">
                                          <p:stCondLst>
                                            <p:cond delay="0"/>
                                          </p:stCondLst>
                                        </p:cTn>
                                        <p:tgtEl>
                                          <p:spTgt spid="34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8" grpId="2" animBg="1" advAuto="0"/>
      <p:bldP spid="339" grpId="3" animBg="1" advAuto="0"/>
      <p:bldP spid="346" grpId="4" animBg="1" advAuto="0"/>
      <p:bldP spid="350" grpId="1"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 name="Rounded Rectangle"/>
          <p:cNvSpPr/>
          <p:nvPr/>
        </p:nvSpPr>
        <p:spPr>
          <a:xfrm>
            <a:off x="4287582" y="8367828"/>
            <a:ext cx="4751502" cy="1053995"/>
          </a:xfrm>
          <a:prstGeom prst="roundRect">
            <a:avLst>
              <a:gd name="adj" fmla="val 18074"/>
            </a:avLst>
          </a:prstGeom>
          <a:solidFill>
            <a:srgbClr val="FFFFFF"/>
          </a:solidFill>
          <a:ln w="25400">
            <a:solidFill>
              <a:srgbClr val="0433FF"/>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54"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55"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56" name="Multiple Environments in One Diagram!"/>
          <p:cNvSpPr txBox="1">
            <a:spLocks noGrp="1"/>
          </p:cNvSpPr>
          <p:nvPr>
            <p:ph type="title"/>
          </p:nvPr>
        </p:nvSpPr>
        <p:spPr>
          <a:prstGeom prst="rect">
            <a:avLst/>
          </a:prstGeom>
        </p:spPr>
        <p:txBody>
          <a:bodyPr/>
          <a:lstStyle/>
          <a:p>
            <a:r>
              <a:t>Multiple Environments in One Diagram!</a:t>
            </a:r>
          </a:p>
        </p:txBody>
      </p:sp>
      <p:sp>
        <p:nvSpPr>
          <p:cNvPr id="357" name="An environment is a sequence of frames."/>
          <p:cNvSpPr txBox="1"/>
          <p:nvPr/>
        </p:nvSpPr>
        <p:spPr>
          <a:xfrm>
            <a:off x="12446000" y="10547350"/>
            <a:ext cx="10998200" cy="1066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lvl="1" indent="50799">
              <a:spcBef>
                <a:spcPts val="2500"/>
              </a:spcBef>
            </a:pPr>
            <a:r>
              <a:t>An environment is a sequence of frames.</a:t>
            </a:r>
          </a:p>
        </p:txBody>
      </p:sp>
      <p:sp>
        <p:nvSpPr>
          <p:cNvPr id="358" name="1"/>
          <p:cNvSpPr/>
          <p:nvPr/>
        </p:nvSpPr>
        <p:spPr>
          <a:xfrm>
            <a:off x="9829800" y="2374900"/>
            <a:ext cx="571500" cy="571500"/>
          </a:xfrm>
          <a:prstGeom prst="ellipse">
            <a:avLst/>
          </a:prstGeom>
          <a:solidFill>
            <a:srgbClr val="1034FF"/>
          </a:solidFill>
          <a:ln w="12700"/>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defRPr sz="2400" b="1">
                <a:solidFill>
                  <a:srgbClr val="FFFFFF"/>
                </a:solidFill>
                <a:uFill>
                  <a:solidFill>
                    <a:srgbClr val="FFFFFF"/>
                  </a:solidFill>
                </a:uFill>
              </a:defRPr>
            </a:lvl1pPr>
          </a:lstStyle>
          <a:p>
            <a:r>
              <a:t>1</a:t>
            </a:r>
          </a:p>
        </p:txBody>
      </p:sp>
      <p:grpSp>
        <p:nvGrpSpPr>
          <p:cNvPr id="362" name="Group"/>
          <p:cNvGrpSpPr/>
          <p:nvPr/>
        </p:nvGrpSpPr>
        <p:grpSpPr>
          <a:xfrm>
            <a:off x="9777700" y="3683000"/>
            <a:ext cx="623601" cy="1587500"/>
            <a:chOff x="0" y="0"/>
            <a:chExt cx="623599" cy="1587500"/>
          </a:xfrm>
        </p:grpSpPr>
        <p:sp>
          <p:nvSpPr>
            <p:cNvPr id="359" name="2"/>
            <p:cNvSpPr/>
            <p:nvPr/>
          </p:nvSpPr>
          <p:spPr>
            <a:xfrm>
              <a:off x="52099" y="0"/>
              <a:ext cx="571501" cy="571500"/>
            </a:xfrm>
            <a:prstGeom prst="ellipse">
              <a:avLst/>
            </a:prstGeom>
            <a:solidFill>
              <a:srgbClr val="1034FF"/>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2</a:t>
              </a:r>
            </a:p>
          </p:txBody>
        </p:sp>
        <p:sp>
          <p:nvSpPr>
            <p:cNvPr id="360" name="1"/>
            <p:cNvSpPr/>
            <p:nvPr/>
          </p:nvSpPr>
          <p:spPr>
            <a:xfrm>
              <a:off x="52099" y="1016000"/>
              <a:ext cx="571501" cy="571500"/>
            </a:xfrm>
            <a:prstGeom prst="ellipse">
              <a:avLst/>
            </a:prstGeom>
            <a:solidFill>
              <a:srgbClr val="1034FF"/>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1</a:t>
              </a:r>
            </a:p>
          </p:txBody>
        </p:sp>
        <p:sp>
          <p:nvSpPr>
            <p:cNvPr id="361" name="Line"/>
            <p:cNvSpPr/>
            <p:nvPr/>
          </p:nvSpPr>
          <p:spPr>
            <a:xfrm>
              <a:off x="-1" y="482600"/>
              <a:ext cx="146161" cy="660400"/>
            </a:xfrm>
            <a:custGeom>
              <a:avLst/>
              <a:gdLst/>
              <a:ahLst/>
              <a:cxnLst>
                <a:cxn ang="0">
                  <a:pos x="wd2" y="hd2"/>
                </a:cxn>
                <a:cxn ang="5400000">
                  <a:pos x="wd2" y="hd2"/>
                </a:cxn>
                <a:cxn ang="10800000">
                  <a:pos x="wd2" y="hd2"/>
                </a:cxn>
                <a:cxn ang="16200000">
                  <a:pos x="wd2" y="hd2"/>
                </a:cxn>
              </a:cxnLst>
              <a:rect l="0" t="0" r="r" b="b"/>
              <a:pathLst>
                <a:path w="15768" h="21600" extrusionOk="0">
                  <a:moveTo>
                    <a:pt x="11915" y="21600"/>
                  </a:moveTo>
                  <a:cubicBezTo>
                    <a:pt x="-5832" y="14451"/>
                    <a:pt x="-3100" y="7129"/>
                    <a:pt x="15768" y="0"/>
                  </a:cubicBezTo>
                </a:path>
              </a:pathLst>
            </a:custGeom>
            <a:noFill/>
            <a:ln w="25400" cap="flat">
              <a:solidFill>
                <a:srgbClr val="213AF5"/>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366" name="Group"/>
          <p:cNvGrpSpPr/>
          <p:nvPr/>
        </p:nvGrpSpPr>
        <p:grpSpPr>
          <a:xfrm>
            <a:off x="9511941" y="3035300"/>
            <a:ext cx="889359" cy="5080000"/>
            <a:chOff x="0" y="0"/>
            <a:chExt cx="889358" cy="5080000"/>
          </a:xfrm>
        </p:grpSpPr>
        <p:sp>
          <p:nvSpPr>
            <p:cNvPr id="363" name="2"/>
            <p:cNvSpPr/>
            <p:nvPr/>
          </p:nvSpPr>
          <p:spPr>
            <a:xfrm>
              <a:off x="317858" y="0"/>
              <a:ext cx="571501" cy="571500"/>
            </a:xfrm>
            <a:prstGeom prst="ellipse">
              <a:avLst/>
            </a:prstGeom>
            <a:solidFill>
              <a:srgbClr val="1034FF"/>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2</a:t>
              </a:r>
            </a:p>
          </p:txBody>
        </p:sp>
        <p:sp>
          <p:nvSpPr>
            <p:cNvPr id="364" name="1"/>
            <p:cNvSpPr/>
            <p:nvPr/>
          </p:nvSpPr>
          <p:spPr>
            <a:xfrm>
              <a:off x="317858" y="4508500"/>
              <a:ext cx="571501" cy="571500"/>
            </a:xfrm>
            <a:prstGeom prst="ellipse">
              <a:avLst/>
            </a:prstGeom>
            <a:solidFill>
              <a:srgbClr val="1034FF"/>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1</a:t>
              </a:r>
            </a:p>
          </p:txBody>
        </p:sp>
        <p:sp>
          <p:nvSpPr>
            <p:cNvPr id="365" name="Line"/>
            <p:cNvSpPr/>
            <p:nvPr/>
          </p:nvSpPr>
          <p:spPr>
            <a:xfrm>
              <a:off x="0" y="482600"/>
              <a:ext cx="453788" cy="4125615"/>
            </a:xfrm>
            <a:custGeom>
              <a:avLst/>
              <a:gdLst/>
              <a:ahLst/>
              <a:cxnLst>
                <a:cxn ang="0">
                  <a:pos x="wd2" y="hd2"/>
                </a:cxn>
                <a:cxn ang="5400000">
                  <a:pos x="wd2" y="hd2"/>
                </a:cxn>
                <a:cxn ang="10800000">
                  <a:pos x="wd2" y="hd2"/>
                </a:cxn>
                <a:cxn ang="16200000">
                  <a:pos x="wd2" y="hd2"/>
                </a:cxn>
              </a:cxnLst>
              <a:rect l="0" t="0" r="r" b="b"/>
              <a:pathLst>
                <a:path w="14151" h="21600" extrusionOk="0">
                  <a:moveTo>
                    <a:pt x="14151" y="21600"/>
                  </a:moveTo>
                  <a:cubicBezTo>
                    <a:pt x="-860" y="19895"/>
                    <a:pt x="-7449" y="2423"/>
                    <a:pt x="12289" y="0"/>
                  </a:cubicBezTo>
                </a:path>
              </a:pathLst>
            </a:custGeom>
            <a:noFill/>
            <a:ln w="25400" cap="flat">
              <a:solidFill>
                <a:srgbClr val="213AF5"/>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367" name="The global frame alone…"/>
          <p:cNvSpPr txBox="1"/>
          <p:nvPr/>
        </p:nvSpPr>
        <p:spPr>
          <a:xfrm>
            <a:off x="12573000" y="11474450"/>
            <a:ext cx="9588500" cy="1384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970280" lvl="1" indent="-812800">
              <a:spcBef>
                <a:spcPts val="2500"/>
              </a:spcBef>
              <a:buSzPct val="125000"/>
              <a:buChar char="•"/>
            </a:pPr>
            <a:r>
              <a:t>The global frame alone</a:t>
            </a:r>
          </a:p>
          <a:p>
            <a:pPr marL="970280" indent="-812800">
              <a:spcBef>
                <a:spcPts val="2500"/>
              </a:spcBef>
              <a:buSzPct val="125000"/>
              <a:buChar char="•"/>
            </a:pPr>
            <a:r>
              <a:t>A local, then the global frame</a:t>
            </a:r>
          </a:p>
        </p:txBody>
      </p:sp>
      <p:sp>
        <p:nvSpPr>
          <p:cNvPr id="368" name="Slide Number"/>
          <p:cNvSpPr txBox="1">
            <a:spLocks noGrp="1"/>
          </p:cNvSpPr>
          <p:nvPr>
            <p:ph type="sldNum" sz="quarter" idx="2"/>
          </p:nvPr>
        </p:nvSpPr>
        <p:spPr>
          <a:xfrm>
            <a:off x="23366246" y="13096875"/>
            <a:ext cx="223640" cy="22195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sp>
        <p:nvSpPr>
          <p:cNvPr id="369" name="Group"/>
          <p:cNvSpPr/>
          <p:nvPr/>
        </p:nvSpPr>
        <p:spPr>
          <a:xfrm>
            <a:off x="5905500" y="7950200"/>
            <a:ext cx="1625600" cy="583751"/>
          </a:xfrm>
          <a:prstGeom prst="rect">
            <a:avLst/>
          </a:prstGeom>
          <a:solidFill>
            <a:srgbClr val="FFFFFF"/>
          </a:solidFill>
          <a:ln w="25400">
            <a:solidFill>
              <a:srgbClr val="0433FF"/>
            </a:solidFill>
            <a:miter lim="400000"/>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70" name="square(square(3))"/>
          <p:cNvSpPr txBox="1"/>
          <p:nvPr/>
        </p:nvSpPr>
        <p:spPr>
          <a:xfrm>
            <a:off x="2451100" y="8551499"/>
            <a:ext cx="8521700"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stStyle>
          <a:p>
            <a:r>
              <a:t>square(square(3))</a:t>
            </a:r>
          </a:p>
        </p:txBody>
      </p:sp>
      <p:grpSp>
        <p:nvGrpSpPr>
          <p:cNvPr id="376" name="Group"/>
          <p:cNvGrpSpPr/>
          <p:nvPr/>
        </p:nvGrpSpPr>
        <p:grpSpPr>
          <a:xfrm>
            <a:off x="5507632" y="9212094"/>
            <a:ext cx="5727701" cy="2173422"/>
            <a:chOff x="0" y="23876"/>
            <a:chExt cx="5727700" cy="2173420"/>
          </a:xfrm>
        </p:grpSpPr>
        <p:sp>
          <p:nvSpPr>
            <p:cNvPr id="371" name="Rounded Rectangle"/>
            <p:cNvSpPr/>
            <p:nvPr/>
          </p:nvSpPr>
          <p:spPr>
            <a:xfrm>
              <a:off x="0" y="1143303"/>
              <a:ext cx="5727700" cy="1053995"/>
            </a:xfrm>
            <a:prstGeom prst="roundRect">
              <a:avLst>
                <a:gd name="adj" fmla="val 18074"/>
              </a:avLst>
            </a:prstGeom>
            <a:solidFill>
              <a:srgbClr val="FFFFFF"/>
            </a:solidFill>
            <a:ln w="25400" cap="flat">
              <a:solidFill>
                <a:srgbClr val="0433FF"/>
              </a:solidFill>
              <a:prstDash val="solid"/>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72" name="Rectangle"/>
            <p:cNvSpPr/>
            <p:nvPr/>
          </p:nvSpPr>
          <p:spPr>
            <a:xfrm>
              <a:off x="2061567" y="721706"/>
              <a:ext cx="1625601" cy="58375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73" name="square(3)"/>
            <p:cNvSpPr txBox="1"/>
            <p:nvPr/>
          </p:nvSpPr>
          <p:spPr>
            <a:xfrm>
              <a:off x="1032079" y="1335083"/>
              <a:ext cx="3746501"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square(3)</a:t>
              </a:r>
            </a:p>
          </p:txBody>
        </p:sp>
        <p:sp>
          <p:nvSpPr>
            <p:cNvPr id="374" name="Line"/>
            <p:cNvSpPr/>
            <p:nvPr/>
          </p:nvSpPr>
          <p:spPr>
            <a:xfrm>
              <a:off x="811697" y="24449"/>
              <a:ext cx="2350696"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75" name="Line"/>
            <p:cNvSpPr/>
            <p:nvPr/>
          </p:nvSpPr>
          <p:spPr>
            <a:xfrm>
              <a:off x="1958363" y="23876"/>
              <a:ext cx="878377" cy="706385"/>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377" name="9"/>
          <p:cNvSpPr txBox="1"/>
          <p:nvPr/>
        </p:nvSpPr>
        <p:spPr>
          <a:xfrm>
            <a:off x="8020050" y="9877268"/>
            <a:ext cx="698500"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stStyle>
          <a:p>
            <a:r>
              <a:t>9</a:t>
            </a:r>
          </a:p>
        </p:txBody>
      </p:sp>
      <p:grpSp>
        <p:nvGrpSpPr>
          <p:cNvPr id="382" name="Group"/>
          <p:cNvGrpSpPr/>
          <p:nvPr/>
        </p:nvGrpSpPr>
        <p:grpSpPr>
          <a:xfrm>
            <a:off x="8763000" y="11129104"/>
            <a:ext cx="1155700" cy="1346126"/>
            <a:chOff x="0" y="37242"/>
            <a:chExt cx="1155700" cy="1346124"/>
          </a:xfrm>
        </p:grpSpPr>
        <p:sp>
          <p:nvSpPr>
            <p:cNvPr id="378" name="Line"/>
            <p:cNvSpPr/>
            <p:nvPr/>
          </p:nvSpPr>
          <p:spPr>
            <a:xfrm>
              <a:off x="157801" y="69929"/>
              <a:ext cx="601016"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79" name="Rectangle"/>
            <p:cNvSpPr/>
            <p:nvPr/>
          </p:nvSpPr>
          <p:spPr>
            <a:xfrm>
              <a:off x="25400" y="799616"/>
              <a:ext cx="1130300" cy="583752"/>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80" name="3"/>
            <p:cNvSpPr txBox="1"/>
            <p:nvPr/>
          </p:nvSpPr>
          <p:spPr>
            <a:xfrm>
              <a:off x="0" y="799616"/>
              <a:ext cx="1155700" cy="58375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3</a:t>
              </a:r>
            </a:p>
          </p:txBody>
        </p:sp>
        <p:sp>
          <p:nvSpPr>
            <p:cNvPr id="381" name="Line"/>
            <p:cNvSpPr/>
            <p:nvPr/>
          </p:nvSpPr>
          <p:spPr>
            <a:xfrm>
              <a:off x="443143" y="37242"/>
              <a:ext cx="160007" cy="741348"/>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387" name="Group"/>
          <p:cNvGrpSpPr/>
          <p:nvPr/>
        </p:nvGrpSpPr>
        <p:grpSpPr>
          <a:xfrm>
            <a:off x="831850" y="9201102"/>
            <a:ext cx="5284724" cy="1325229"/>
            <a:chOff x="0" y="12187"/>
            <a:chExt cx="5284723" cy="1325227"/>
          </a:xfrm>
        </p:grpSpPr>
        <p:sp>
          <p:nvSpPr>
            <p:cNvPr id="383" name="Line"/>
            <p:cNvSpPr/>
            <p:nvPr/>
          </p:nvSpPr>
          <p:spPr>
            <a:xfrm>
              <a:off x="3684364" y="23754"/>
              <a:ext cx="1600360"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84" name="Rectangle"/>
            <p:cNvSpPr/>
            <p:nvPr/>
          </p:nvSpPr>
          <p:spPr>
            <a:xfrm>
              <a:off x="393700" y="753215"/>
              <a:ext cx="3771900" cy="5842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85" name="func square(x)"/>
            <p:cNvSpPr txBox="1"/>
            <p:nvPr/>
          </p:nvSpPr>
          <p:spPr>
            <a:xfrm>
              <a:off x="0" y="732578"/>
              <a:ext cx="4559300"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func square(x)</a:t>
              </a:r>
            </a:p>
          </p:txBody>
        </p:sp>
        <p:sp>
          <p:nvSpPr>
            <p:cNvPr id="386" name="Line"/>
            <p:cNvSpPr/>
            <p:nvPr/>
          </p:nvSpPr>
          <p:spPr>
            <a:xfrm flipH="1">
              <a:off x="2277647" y="12187"/>
              <a:ext cx="2259919" cy="763026"/>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388" name="Rounded Rectangle"/>
          <p:cNvSpPr/>
          <p:nvPr/>
        </p:nvSpPr>
        <p:spPr>
          <a:xfrm>
            <a:off x="698500" y="9804400"/>
            <a:ext cx="8978900" cy="838200"/>
          </a:xfrm>
          <a:prstGeom prst="roundRect">
            <a:avLst>
              <a:gd name="adj" fmla="val 22727"/>
            </a:avLst>
          </a:prstGeom>
          <a:ln w="25400">
            <a:solidFill>
              <a:srgbClr val="007ECF"/>
            </a:solidFill>
            <a:custDash>
              <a:ds d="200000" sp="200000"/>
            </a:custDash>
          </a:ln>
        </p:spPr>
        <p:txBody>
          <a:bodyPr lIns="50800" tIns="50800" rIns="50800" bIns="50800" anchor="ctr"/>
          <a:lstStyle/>
          <a:p>
            <a:pPr algn="ctr">
              <a:defRPr>
                <a:solidFill>
                  <a:srgbClr val="4B4B4B"/>
                </a:solidFill>
                <a:uFill>
                  <a:solidFill>
                    <a:srgbClr val="4B4B4B"/>
                  </a:solidFill>
                </a:uFill>
              </a:defRPr>
            </a:pPr>
            <a:endParaRPr/>
          </a:p>
        </p:txBody>
      </p:sp>
      <p:grpSp>
        <p:nvGrpSpPr>
          <p:cNvPr id="393" name="Group"/>
          <p:cNvGrpSpPr/>
          <p:nvPr/>
        </p:nvGrpSpPr>
        <p:grpSpPr>
          <a:xfrm>
            <a:off x="3568700" y="11150087"/>
            <a:ext cx="5284724" cy="1325229"/>
            <a:chOff x="0" y="12187"/>
            <a:chExt cx="5284723" cy="1325227"/>
          </a:xfrm>
        </p:grpSpPr>
        <p:sp>
          <p:nvSpPr>
            <p:cNvPr id="389" name="Line"/>
            <p:cNvSpPr/>
            <p:nvPr/>
          </p:nvSpPr>
          <p:spPr>
            <a:xfrm>
              <a:off x="3684364" y="23754"/>
              <a:ext cx="1600360"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90" name="Rectangle"/>
            <p:cNvSpPr/>
            <p:nvPr/>
          </p:nvSpPr>
          <p:spPr>
            <a:xfrm>
              <a:off x="393700" y="753215"/>
              <a:ext cx="3771900" cy="5842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91" name="func square(x)"/>
            <p:cNvSpPr txBox="1"/>
            <p:nvPr/>
          </p:nvSpPr>
          <p:spPr>
            <a:xfrm>
              <a:off x="0" y="732578"/>
              <a:ext cx="4559300"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func square(x)</a:t>
              </a:r>
            </a:p>
          </p:txBody>
        </p:sp>
        <p:sp>
          <p:nvSpPr>
            <p:cNvPr id="392" name="Line"/>
            <p:cNvSpPr/>
            <p:nvPr/>
          </p:nvSpPr>
          <p:spPr>
            <a:xfrm flipH="1">
              <a:off x="2277647" y="12187"/>
              <a:ext cx="2259919" cy="763026"/>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394" name="81"/>
          <p:cNvSpPr txBox="1"/>
          <p:nvPr/>
        </p:nvSpPr>
        <p:spPr>
          <a:xfrm>
            <a:off x="5613400" y="7962900"/>
            <a:ext cx="2209800" cy="5837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stStyle>
          <a:p>
            <a:r>
              <a:t>81</a:t>
            </a:r>
          </a:p>
        </p:txBody>
      </p:sp>
      <p:pic>
        <p:nvPicPr>
          <p:cNvPr id="395" name="Screen Shot 2014-09-04 at 4.17.21 PM.png" descr="Screen Shot 2014-09-04 at 4.17.21 PM.png"/>
          <p:cNvPicPr>
            <a:picLocks noChangeAspect="1"/>
          </p:cNvPicPr>
          <p:nvPr/>
        </p:nvPicPr>
        <p:blipFill>
          <a:blip r:embed="rId2">
            <a:extLst/>
          </a:blip>
          <a:stretch>
            <a:fillRect/>
          </a:stretch>
        </p:blipFill>
        <p:spPr>
          <a:xfrm>
            <a:off x="889830" y="2298347"/>
            <a:ext cx="6972301" cy="2476501"/>
          </a:xfrm>
          <a:prstGeom prst="rect">
            <a:avLst/>
          </a:prstGeom>
          <a:ln w="12700"/>
        </p:spPr>
      </p:pic>
      <p:sp>
        <p:nvSpPr>
          <p:cNvPr id="396" name="http://pythontutor.com/composingprograms.html#code=from%20operator%20import%20mul%0Adef%20square%28x%29%3A%0A%20%20%20%20return%20mul%28x,%20x%29%0Asquare%28square%283%29%29&amp;cumulative=true&amp;curInstr=0&amp;mode=display&amp;origin=composingprograms.js&amp;py=3&amp;rawInputLstJSON=%5B%5D"/>
          <p:cNvSpPr txBox="1"/>
          <p:nvPr/>
        </p:nvSpPr>
        <p:spPr>
          <a:xfrm>
            <a:off x="3867065" y="13217524"/>
            <a:ext cx="16649870"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a:defRPr sz="800"/>
            </a:lvl1pPr>
          </a:lstStyle>
          <a:p>
            <a:r>
              <a:t>http://pythontutor.com/composingprograms.html#code=from%20operator%20import%20mul%0Adef%20square%28x%29%3A%0A%20%20%20%20return%20mul%28x,%20x%29%0Asquare%28square%283%29%29&amp;cumulative=true&amp;curInstr=0&amp;mode=display&amp;origin=composingprograms.js&amp;py=3&amp;rawInputLstJSON=%5B%5D</a:t>
            </a:r>
          </a:p>
        </p:txBody>
      </p:sp>
      <p:pic>
        <p:nvPicPr>
          <p:cNvPr id="397" name="Screen Shot 2014-09-04 at 5.00.04 PM.png" descr="Screen Shot 2014-09-04 at 5.00.04 PM.png"/>
          <p:cNvPicPr>
            <a:picLocks noChangeAspect="1"/>
          </p:cNvPicPr>
          <p:nvPr/>
        </p:nvPicPr>
        <p:blipFill>
          <a:blip r:embed="rId3">
            <a:extLst/>
          </a:blip>
          <a:stretch>
            <a:fillRect/>
          </a:stretch>
        </p:blipFill>
        <p:spPr>
          <a:xfrm>
            <a:off x="10394950" y="2102494"/>
            <a:ext cx="13868400" cy="8064501"/>
          </a:xfrm>
          <a:prstGeom prst="rect">
            <a:avLst/>
          </a:prstGeom>
          <a:ln w="12700"/>
        </p:spPr>
      </p:pic>
      <p:sp>
        <p:nvSpPr>
          <p:cNvPr id="398" name="Rectangle"/>
          <p:cNvSpPr/>
          <p:nvPr/>
        </p:nvSpPr>
        <p:spPr>
          <a:xfrm>
            <a:off x="20986542" y="2374900"/>
            <a:ext cx="3136714" cy="571500"/>
          </a:xfrm>
          <a:prstGeom prst="rect">
            <a:avLst/>
          </a:prstGeom>
          <a:solidFill>
            <a:srgbClr val="FFFFFF"/>
          </a:solidFill>
          <a:ln w="12700">
            <a:miter lim="400000"/>
          </a:ln>
        </p:spPr>
        <p:txBody>
          <a:bodyPr lIns="50800" tIns="50800" rIns="50800" bIns="50800" anchor="ctr"/>
          <a:lstStyle/>
          <a:p>
            <a:pPr algn="ctr">
              <a:defRPr>
                <a:solidFill>
                  <a:srgbClr val="4B4B4B"/>
                </a:solidFill>
                <a:uFill>
                  <a:solidFill>
                    <a:srgbClr val="4B4B4B"/>
                  </a:solidFill>
                </a:uFill>
              </a:defRPr>
            </a:pPr>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36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35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36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3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7" grpId="1" animBg="1" advAuto="0"/>
      <p:bldP spid="358" grpId="3" animBg="1" advAuto="0"/>
      <p:bldP spid="362" grpId="4" animBg="1" advAuto="0"/>
      <p:bldP spid="366" grpId="5" animBg="1" advAuto="0"/>
      <p:bldP spid="367" grpId="2"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0" name="Screen Shot 2014-09-04 at 5.00.04 PM.png" descr="Screen Shot 2014-09-04 at 5.00.04 PM.png"/>
          <p:cNvPicPr>
            <a:picLocks noChangeAspect="1"/>
          </p:cNvPicPr>
          <p:nvPr/>
        </p:nvPicPr>
        <p:blipFill>
          <a:blip r:embed="rId2">
            <a:extLst/>
          </a:blip>
          <a:stretch>
            <a:fillRect/>
          </a:stretch>
        </p:blipFill>
        <p:spPr>
          <a:xfrm>
            <a:off x="10394950" y="2102494"/>
            <a:ext cx="13868400" cy="8064501"/>
          </a:xfrm>
          <a:prstGeom prst="rect">
            <a:avLst/>
          </a:prstGeom>
          <a:ln w="12700"/>
        </p:spPr>
      </p:pic>
      <p:pic>
        <p:nvPicPr>
          <p:cNvPr id="401" name="Screen Shot 2014-09-04 at 4.17.21 PM.png" descr="Screen Shot 2014-09-04 at 4.17.21 PM.png"/>
          <p:cNvPicPr>
            <a:picLocks noChangeAspect="1"/>
          </p:cNvPicPr>
          <p:nvPr/>
        </p:nvPicPr>
        <p:blipFill>
          <a:blip r:embed="rId3">
            <a:extLst/>
          </a:blip>
          <a:stretch>
            <a:fillRect/>
          </a:stretch>
        </p:blipFill>
        <p:spPr>
          <a:xfrm>
            <a:off x="864430" y="2285647"/>
            <a:ext cx="6972301" cy="2476501"/>
          </a:xfrm>
          <a:prstGeom prst="rect">
            <a:avLst/>
          </a:prstGeom>
          <a:ln w="12700"/>
        </p:spPr>
      </p:pic>
      <p:sp>
        <p:nvSpPr>
          <p:cNvPr id="402"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03"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04" name="Names Have No Meaning Without Environments"/>
          <p:cNvSpPr txBox="1">
            <a:spLocks noGrp="1"/>
          </p:cNvSpPr>
          <p:nvPr>
            <p:ph type="title"/>
          </p:nvPr>
        </p:nvSpPr>
        <p:spPr>
          <a:prstGeom prst="rect">
            <a:avLst/>
          </a:prstGeom>
        </p:spPr>
        <p:txBody>
          <a:bodyPr/>
          <a:lstStyle/>
          <a:p>
            <a:r>
              <a:t>Names Have No Meaning Without Environments</a:t>
            </a:r>
          </a:p>
        </p:txBody>
      </p:sp>
      <p:sp>
        <p:nvSpPr>
          <p:cNvPr id="405" name="An environment is a sequence of frames."/>
          <p:cNvSpPr txBox="1"/>
          <p:nvPr/>
        </p:nvSpPr>
        <p:spPr>
          <a:xfrm>
            <a:off x="12446000" y="10547350"/>
            <a:ext cx="10998200" cy="1066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lvl="1" indent="50799">
              <a:spcBef>
                <a:spcPts val="2500"/>
              </a:spcBef>
            </a:pPr>
            <a:r>
              <a:t>An environment is a sequence of frames.</a:t>
            </a:r>
          </a:p>
        </p:txBody>
      </p:sp>
      <p:sp>
        <p:nvSpPr>
          <p:cNvPr id="406" name="The global frame alone…"/>
          <p:cNvSpPr txBox="1"/>
          <p:nvPr/>
        </p:nvSpPr>
        <p:spPr>
          <a:xfrm>
            <a:off x="12573000" y="11474450"/>
            <a:ext cx="9588500" cy="1384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marL="970280" lvl="1" indent="-812800">
              <a:spcBef>
                <a:spcPts val="2500"/>
              </a:spcBef>
              <a:buSzPct val="125000"/>
              <a:buChar char="•"/>
            </a:pPr>
            <a:r>
              <a:t>The global frame alone</a:t>
            </a:r>
          </a:p>
          <a:p>
            <a:pPr marL="970280" indent="-812800">
              <a:spcBef>
                <a:spcPts val="2500"/>
              </a:spcBef>
              <a:buSzPct val="125000"/>
              <a:buChar char="•"/>
            </a:pPr>
            <a:r>
              <a:t>A local, then the global frame</a:t>
            </a:r>
          </a:p>
        </p:txBody>
      </p:sp>
      <p:sp>
        <p:nvSpPr>
          <p:cNvPr id="40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12</a:t>
            </a:fld>
            <a:endParaRPr/>
          </a:p>
        </p:txBody>
      </p:sp>
      <p:sp>
        <p:nvSpPr>
          <p:cNvPr id="408" name="Every expression is evaluated in the context of an environment.…"/>
          <p:cNvSpPr txBox="1"/>
          <p:nvPr/>
        </p:nvSpPr>
        <p:spPr>
          <a:xfrm>
            <a:off x="889000" y="7829550"/>
            <a:ext cx="6692900" cy="4610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lvl="1" indent="50799">
              <a:spcBef>
                <a:spcPts val="4600"/>
              </a:spcBef>
            </a:pPr>
            <a:r>
              <a:t>Every expression is evaluated in the context of an environment.</a:t>
            </a:r>
          </a:p>
          <a:p>
            <a:pPr lvl="1" indent="50799">
              <a:spcBef>
                <a:spcPts val="5100"/>
              </a:spcBef>
            </a:pPr>
            <a:r>
              <a:t>A name evaluates to the value bound to that name in the earliest frame of the current environment in which that name is found.</a:t>
            </a:r>
          </a:p>
        </p:txBody>
      </p:sp>
      <p:sp>
        <p:nvSpPr>
          <p:cNvPr id="409" name="Line"/>
          <p:cNvSpPr/>
          <p:nvPr/>
        </p:nvSpPr>
        <p:spPr>
          <a:xfrm>
            <a:off x="5382517" y="3320648"/>
            <a:ext cx="5577148" cy="4509207"/>
          </a:xfrm>
          <a:custGeom>
            <a:avLst/>
            <a:gdLst/>
            <a:ahLst/>
            <a:cxnLst>
              <a:cxn ang="0">
                <a:pos x="wd2" y="hd2"/>
              </a:cxn>
              <a:cxn ang="5400000">
                <a:pos x="wd2" y="hd2"/>
              </a:cxn>
              <a:cxn ang="10800000">
                <a:pos x="wd2" y="hd2"/>
              </a:cxn>
              <a:cxn ang="16200000">
                <a:pos x="wd2" y="hd2"/>
              </a:cxn>
            </a:cxnLst>
            <a:rect l="0" t="0" r="r" b="b"/>
            <a:pathLst>
              <a:path w="21582" h="20471" extrusionOk="0">
                <a:moveTo>
                  <a:pt x="0" y="1442"/>
                </a:moveTo>
                <a:cubicBezTo>
                  <a:pt x="0" y="1442"/>
                  <a:pt x="-18" y="67"/>
                  <a:pt x="1234" y="14"/>
                </a:cubicBezTo>
                <a:cubicBezTo>
                  <a:pt x="2485" y="-39"/>
                  <a:pt x="7329" y="80"/>
                  <a:pt x="8122" y="89"/>
                </a:cubicBezTo>
                <a:cubicBezTo>
                  <a:pt x="8914" y="98"/>
                  <a:pt x="8936" y="860"/>
                  <a:pt x="8944" y="1892"/>
                </a:cubicBezTo>
                <a:cubicBezTo>
                  <a:pt x="8952" y="2925"/>
                  <a:pt x="9396" y="3023"/>
                  <a:pt x="10126" y="3020"/>
                </a:cubicBezTo>
                <a:cubicBezTo>
                  <a:pt x="10857" y="3016"/>
                  <a:pt x="11950" y="3173"/>
                  <a:pt x="12594" y="3095"/>
                </a:cubicBezTo>
                <a:cubicBezTo>
                  <a:pt x="13238" y="3016"/>
                  <a:pt x="14153" y="3209"/>
                  <a:pt x="14165" y="4297"/>
                </a:cubicBezTo>
                <a:cubicBezTo>
                  <a:pt x="14176" y="5385"/>
                  <a:pt x="13926" y="16063"/>
                  <a:pt x="14753" y="18649"/>
                </a:cubicBezTo>
                <a:cubicBezTo>
                  <a:pt x="15015" y="19470"/>
                  <a:pt x="15331" y="18815"/>
                  <a:pt x="16089" y="19317"/>
                </a:cubicBezTo>
                <a:cubicBezTo>
                  <a:pt x="16847" y="19819"/>
                  <a:pt x="17436" y="21561"/>
                  <a:pt x="16757" y="19459"/>
                </a:cubicBezTo>
                <a:cubicBezTo>
                  <a:pt x="16078" y="17356"/>
                  <a:pt x="15609" y="16045"/>
                  <a:pt x="15329" y="12005"/>
                </a:cubicBezTo>
                <a:cubicBezTo>
                  <a:pt x="15223" y="10478"/>
                  <a:pt x="15375" y="5239"/>
                  <a:pt x="15693" y="3490"/>
                </a:cubicBezTo>
                <a:cubicBezTo>
                  <a:pt x="16011" y="1742"/>
                  <a:pt x="16122" y="1314"/>
                  <a:pt x="16636" y="987"/>
                </a:cubicBezTo>
                <a:cubicBezTo>
                  <a:pt x="17151" y="660"/>
                  <a:pt x="20662" y="1194"/>
                  <a:pt x="21582" y="1102"/>
                </a:cubicBezTo>
              </a:path>
            </a:pathLst>
          </a:custGeom>
          <a:ln w="50800">
            <a:solidFill>
              <a:srgbClr val="AC443F"/>
            </a:solidFill>
            <a:custDash>
              <a:ds d="200000" sp="200000"/>
            </a:custDash>
            <a:headEnd type="oval"/>
            <a:tailEnd type="stealth"/>
          </a:ln>
        </p:spPr>
        <p:txBody>
          <a:bodyPr lIns="50800" tIns="50800" rIns="50800" bIns="50800" anchor="ctr"/>
          <a:lstStyle/>
          <a:p>
            <a:pPr algn="ctr">
              <a:defRPr>
                <a:solidFill>
                  <a:srgbClr val="4B4B4B"/>
                </a:solidFill>
                <a:uFill>
                  <a:solidFill>
                    <a:srgbClr val="4B4B4B"/>
                  </a:solidFill>
                </a:uFill>
              </a:defRPr>
            </a:pPr>
            <a:endParaRPr/>
          </a:p>
        </p:txBody>
      </p:sp>
      <p:sp>
        <p:nvSpPr>
          <p:cNvPr id="410" name="Line"/>
          <p:cNvSpPr/>
          <p:nvPr/>
        </p:nvSpPr>
        <p:spPr>
          <a:xfrm>
            <a:off x="6388909" y="4108450"/>
            <a:ext cx="4946831" cy="4467226"/>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cubicBezTo>
                  <a:pt x="0" y="0"/>
                  <a:pt x="54" y="1041"/>
                  <a:pt x="50" y="1723"/>
                </a:cubicBezTo>
                <a:cubicBezTo>
                  <a:pt x="46" y="2405"/>
                  <a:pt x="266" y="2822"/>
                  <a:pt x="1305" y="2776"/>
                </a:cubicBezTo>
                <a:cubicBezTo>
                  <a:pt x="2344" y="2729"/>
                  <a:pt x="6261" y="2731"/>
                  <a:pt x="7528" y="2776"/>
                </a:cubicBezTo>
                <a:cubicBezTo>
                  <a:pt x="8795" y="2821"/>
                  <a:pt x="9346" y="5347"/>
                  <a:pt x="9435" y="6796"/>
                </a:cubicBezTo>
                <a:cubicBezTo>
                  <a:pt x="9524" y="8245"/>
                  <a:pt x="9612" y="14593"/>
                  <a:pt x="9636" y="15889"/>
                </a:cubicBezTo>
                <a:cubicBezTo>
                  <a:pt x="9660" y="17185"/>
                  <a:pt x="9442" y="18121"/>
                  <a:pt x="10288" y="18090"/>
                </a:cubicBezTo>
                <a:cubicBezTo>
                  <a:pt x="11135" y="18059"/>
                  <a:pt x="14454" y="18186"/>
                  <a:pt x="14454" y="18186"/>
                </a:cubicBezTo>
                <a:cubicBezTo>
                  <a:pt x="14454" y="18186"/>
                  <a:pt x="14438" y="19207"/>
                  <a:pt x="14604" y="20196"/>
                </a:cubicBezTo>
                <a:cubicBezTo>
                  <a:pt x="14771" y="21185"/>
                  <a:pt x="15569" y="21556"/>
                  <a:pt x="16399" y="21504"/>
                </a:cubicBezTo>
                <a:cubicBezTo>
                  <a:pt x="17229" y="21453"/>
                  <a:pt x="21600" y="21600"/>
                  <a:pt x="21600" y="21600"/>
                </a:cubicBezTo>
              </a:path>
            </a:pathLst>
          </a:custGeom>
          <a:ln w="50800">
            <a:solidFill>
              <a:srgbClr val="AC443F"/>
            </a:solidFill>
            <a:custDash>
              <a:ds d="200000" sp="200000"/>
            </a:custDash>
            <a:headEnd type="oval"/>
            <a:tailEnd type="stealth"/>
          </a:ln>
        </p:spPr>
        <p:txBody>
          <a:bodyPr lIns="50800" tIns="50800" rIns="50800" bIns="50800" anchor="ctr"/>
          <a:lstStyle/>
          <a:p>
            <a:pPr algn="ctr">
              <a:defRPr>
                <a:solidFill>
                  <a:srgbClr val="4B4B4B"/>
                </a:solidFill>
                <a:uFill>
                  <a:solidFill>
                    <a:srgbClr val="4B4B4B"/>
                  </a:solidFill>
                </a:uFill>
              </a:defRPr>
            </a:pPr>
            <a:endParaRPr/>
          </a:p>
        </p:txBody>
      </p:sp>
      <p:sp>
        <p:nvSpPr>
          <p:cNvPr id="411" name="1"/>
          <p:cNvSpPr/>
          <p:nvPr/>
        </p:nvSpPr>
        <p:spPr>
          <a:xfrm>
            <a:off x="9829800" y="2374900"/>
            <a:ext cx="571500" cy="571500"/>
          </a:xfrm>
          <a:prstGeom prst="ellipse">
            <a:avLst/>
          </a:prstGeom>
          <a:solidFill>
            <a:srgbClr val="1034FF"/>
          </a:solidFill>
          <a:ln w="12700"/>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defRPr sz="2400" b="1">
                <a:solidFill>
                  <a:srgbClr val="FFFFFF"/>
                </a:solidFill>
                <a:uFill>
                  <a:solidFill>
                    <a:srgbClr val="FFFFFF"/>
                  </a:solidFill>
                </a:uFill>
              </a:defRPr>
            </a:lvl1pPr>
          </a:lstStyle>
          <a:p>
            <a:r>
              <a:t>1</a:t>
            </a:r>
          </a:p>
        </p:txBody>
      </p:sp>
      <p:grpSp>
        <p:nvGrpSpPr>
          <p:cNvPr id="415" name="Group"/>
          <p:cNvGrpSpPr/>
          <p:nvPr/>
        </p:nvGrpSpPr>
        <p:grpSpPr>
          <a:xfrm>
            <a:off x="9777700" y="3683000"/>
            <a:ext cx="623601" cy="1587500"/>
            <a:chOff x="0" y="0"/>
            <a:chExt cx="623599" cy="1587500"/>
          </a:xfrm>
        </p:grpSpPr>
        <p:sp>
          <p:nvSpPr>
            <p:cNvPr id="412" name="2"/>
            <p:cNvSpPr/>
            <p:nvPr/>
          </p:nvSpPr>
          <p:spPr>
            <a:xfrm>
              <a:off x="52099" y="0"/>
              <a:ext cx="571501" cy="571500"/>
            </a:xfrm>
            <a:prstGeom prst="ellipse">
              <a:avLst/>
            </a:prstGeom>
            <a:solidFill>
              <a:srgbClr val="1034FF"/>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2</a:t>
              </a:r>
            </a:p>
          </p:txBody>
        </p:sp>
        <p:sp>
          <p:nvSpPr>
            <p:cNvPr id="413" name="1"/>
            <p:cNvSpPr/>
            <p:nvPr/>
          </p:nvSpPr>
          <p:spPr>
            <a:xfrm>
              <a:off x="52099" y="1016000"/>
              <a:ext cx="571501" cy="571500"/>
            </a:xfrm>
            <a:prstGeom prst="ellipse">
              <a:avLst/>
            </a:prstGeom>
            <a:solidFill>
              <a:srgbClr val="1034FF"/>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1</a:t>
              </a:r>
            </a:p>
          </p:txBody>
        </p:sp>
        <p:sp>
          <p:nvSpPr>
            <p:cNvPr id="414" name="Line"/>
            <p:cNvSpPr/>
            <p:nvPr/>
          </p:nvSpPr>
          <p:spPr>
            <a:xfrm>
              <a:off x="-1" y="482600"/>
              <a:ext cx="146161" cy="660400"/>
            </a:xfrm>
            <a:custGeom>
              <a:avLst/>
              <a:gdLst/>
              <a:ahLst/>
              <a:cxnLst>
                <a:cxn ang="0">
                  <a:pos x="wd2" y="hd2"/>
                </a:cxn>
                <a:cxn ang="5400000">
                  <a:pos x="wd2" y="hd2"/>
                </a:cxn>
                <a:cxn ang="10800000">
                  <a:pos x="wd2" y="hd2"/>
                </a:cxn>
                <a:cxn ang="16200000">
                  <a:pos x="wd2" y="hd2"/>
                </a:cxn>
              </a:cxnLst>
              <a:rect l="0" t="0" r="r" b="b"/>
              <a:pathLst>
                <a:path w="15768" h="21600" extrusionOk="0">
                  <a:moveTo>
                    <a:pt x="11915" y="21600"/>
                  </a:moveTo>
                  <a:cubicBezTo>
                    <a:pt x="-5832" y="14451"/>
                    <a:pt x="-3100" y="7129"/>
                    <a:pt x="15768" y="0"/>
                  </a:cubicBezTo>
                </a:path>
              </a:pathLst>
            </a:custGeom>
            <a:noFill/>
            <a:ln w="25400" cap="flat">
              <a:solidFill>
                <a:srgbClr val="213AF5"/>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419" name="Group"/>
          <p:cNvGrpSpPr/>
          <p:nvPr/>
        </p:nvGrpSpPr>
        <p:grpSpPr>
          <a:xfrm>
            <a:off x="9511941" y="3035300"/>
            <a:ext cx="889359" cy="5080000"/>
            <a:chOff x="0" y="0"/>
            <a:chExt cx="889358" cy="5080000"/>
          </a:xfrm>
        </p:grpSpPr>
        <p:sp>
          <p:nvSpPr>
            <p:cNvPr id="416" name="2"/>
            <p:cNvSpPr/>
            <p:nvPr/>
          </p:nvSpPr>
          <p:spPr>
            <a:xfrm>
              <a:off x="317858" y="0"/>
              <a:ext cx="571501" cy="571500"/>
            </a:xfrm>
            <a:prstGeom prst="ellipse">
              <a:avLst/>
            </a:prstGeom>
            <a:solidFill>
              <a:srgbClr val="1034FF"/>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2</a:t>
              </a:r>
            </a:p>
          </p:txBody>
        </p:sp>
        <p:sp>
          <p:nvSpPr>
            <p:cNvPr id="417" name="1"/>
            <p:cNvSpPr/>
            <p:nvPr/>
          </p:nvSpPr>
          <p:spPr>
            <a:xfrm>
              <a:off x="317858" y="4508500"/>
              <a:ext cx="571501" cy="571500"/>
            </a:xfrm>
            <a:prstGeom prst="ellipse">
              <a:avLst/>
            </a:prstGeom>
            <a:solidFill>
              <a:srgbClr val="1034FF"/>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1</a:t>
              </a:r>
            </a:p>
          </p:txBody>
        </p:sp>
        <p:sp>
          <p:nvSpPr>
            <p:cNvPr id="418" name="Line"/>
            <p:cNvSpPr/>
            <p:nvPr/>
          </p:nvSpPr>
          <p:spPr>
            <a:xfrm>
              <a:off x="0" y="482600"/>
              <a:ext cx="453788" cy="4125615"/>
            </a:xfrm>
            <a:custGeom>
              <a:avLst/>
              <a:gdLst/>
              <a:ahLst/>
              <a:cxnLst>
                <a:cxn ang="0">
                  <a:pos x="wd2" y="hd2"/>
                </a:cxn>
                <a:cxn ang="5400000">
                  <a:pos x="wd2" y="hd2"/>
                </a:cxn>
                <a:cxn ang="10800000">
                  <a:pos x="wd2" y="hd2"/>
                </a:cxn>
                <a:cxn ang="16200000">
                  <a:pos x="wd2" y="hd2"/>
                </a:cxn>
              </a:cxnLst>
              <a:rect l="0" t="0" r="r" b="b"/>
              <a:pathLst>
                <a:path w="14151" h="21600" extrusionOk="0">
                  <a:moveTo>
                    <a:pt x="14151" y="21600"/>
                  </a:moveTo>
                  <a:cubicBezTo>
                    <a:pt x="-860" y="19895"/>
                    <a:pt x="-7449" y="2423"/>
                    <a:pt x="12289" y="0"/>
                  </a:cubicBezTo>
                </a:path>
              </a:pathLst>
            </a:custGeom>
            <a:noFill/>
            <a:ln w="25400" cap="flat">
              <a:solidFill>
                <a:srgbClr val="213AF5"/>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420" name="http://pythontutor.com/composingprograms.html#code=from%20operator%20import%20mul%0Adef%20square%28x%29%3A%0A%20%20%20%20return%20mul%28x,%20x%29%0Asquare%28square%283%29%29&amp;cumulative=true&amp;curInstr=0&amp;mode=display&amp;origin=composingprograms.js&amp;py=3&amp;rawInputLstJSON=%5B%5D"/>
          <p:cNvSpPr txBox="1"/>
          <p:nvPr/>
        </p:nvSpPr>
        <p:spPr>
          <a:xfrm>
            <a:off x="3867065" y="13217524"/>
            <a:ext cx="16649870"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a:defRPr sz="800"/>
            </a:lvl1pPr>
          </a:lstStyle>
          <a:p>
            <a:r>
              <a:t>http://pythontutor.com/composingprograms.html#code=from%20operator%20import%20mul%0Adef%20square%28x%29%3A%0A%20%20%20%20return%20mul%28x,%20x%29%0Asquare%28square%283%29%29&amp;cumulative=true&amp;curInstr=0&amp;mode=display&amp;origin=composingprograms.js&amp;py=3&amp;rawInputLstJSON=%5B%5D</a:t>
            </a:r>
          </a:p>
        </p:txBody>
      </p:sp>
      <p:sp>
        <p:nvSpPr>
          <p:cNvPr id="421" name="Rectangle"/>
          <p:cNvSpPr/>
          <p:nvPr/>
        </p:nvSpPr>
        <p:spPr>
          <a:xfrm>
            <a:off x="20959981" y="2374900"/>
            <a:ext cx="3136714" cy="571500"/>
          </a:xfrm>
          <a:prstGeom prst="rect">
            <a:avLst/>
          </a:prstGeom>
          <a:solidFill>
            <a:srgbClr val="FFFFFF"/>
          </a:solidFill>
          <a:ln w="12700">
            <a:miter lim="400000"/>
          </a:ln>
        </p:spPr>
        <p:txBody>
          <a:bodyPr lIns="50800" tIns="50800" rIns="50800" bIns="50800" anchor="ctr"/>
          <a:lstStyle/>
          <a:p>
            <a:pPr algn="ctr">
              <a:defRPr>
                <a:solidFill>
                  <a:srgbClr val="4B4B4B"/>
                </a:solidFill>
                <a:uFill>
                  <a:solidFill>
                    <a:srgbClr val="4B4B4B"/>
                  </a:solidFill>
                </a:uFill>
              </a:defRPr>
            </a:pPr>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08">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08">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408">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2" nodeType="clickEffect">
                                  <p:stCondLst>
                                    <p:cond delay="0"/>
                                  </p:stCondLst>
                                  <p:iterate>
                                    <p:tmAbs val="0"/>
                                  </p:iterate>
                                  <p:childTnLst>
                                    <p:set>
                                      <p:cBhvr>
                                        <p:cTn id="16" fill="hold">
                                          <p:stCondLst>
                                            <p:cond delay="0"/>
                                          </p:stCondLst>
                                        </p:cTn>
                                        <p:tgtEl>
                                          <p:spTgt spid="411"/>
                                        </p:tgtEl>
                                        <p:attrNameLst>
                                          <p:attrName>style.visibility</p:attrName>
                                        </p:attrNameLst>
                                      </p:cBhvr>
                                      <p:to>
                                        <p:strVal val="hidden"/>
                                      </p:to>
                                    </p:set>
                                  </p:childTnLst>
                                </p:cTn>
                              </p:par>
                            </p:childTnLst>
                          </p:cTn>
                        </p:par>
                        <p:par>
                          <p:cTn id="17" fill="hold">
                            <p:stCondLst>
                              <p:cond delay="0"/>
                            </p:stCondLst>
                            <p:childTnLst>
                              <p:par>
                                <p:cTn id="18" presetID="1" presetClass="exit" presetSubtype="0" fill="hold" grpId="3" nodeType="afterEffect">
                                  <p:stCondLst>
                                    <p:cond delay="0"/>
                                  </p:stCondLst>
                                  <p:iterate>
                                    <p:tmAbs val="0"/>
                                  </p:iterate>
                                  <p:childTnLst>
                                    <p:set>
                                      <p:cBhvr>
                                        <p:cTn id="19" fill="hold">
                                          <p:stCondLst>
                                            <p:cond delay="0"/>
                                          </p:stCondLst>
                                        </p:cTn>
                                        <p:tgtEl>
                                          <p:spTgt spid="415"/>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18" presetClass="entr" presetSubtype="6" fill="hold" grpId="4" nodeType="clickEffect">
                                  <p:stCondLst>
                                    <p:cond delay="0"/>
                                  </p:stCondLst>
                                  <p:iterate>
                                    <p:tmAbs val="0"/>
                                  </p:iterate>
                                  <p:childTnLst>
                                    <p:set>
                                      <p:cBhvr>
                                        <p:cTn id="23" fill="hold"/>
                                        <p:tgtEl>
                                          <p:spTgt spid="410"/>
                                        </p:tgtEl>
                                        <p:attrNameLst>
                                          <p:attrName>style.visibility</p:attrName>
                                        </p:attrNameLst>
                                      </p:cBhvr>
                                      <p:to>
                                        <p:strVal val="visible"/>
                                      </p:to>
                                    </p:set>
                                    <p:animEffect transition="in" filter="strips(downRight)">
                                      <p:cBhvr>
                                        <p:cTn id="24" dur="500"/>
                                        <p:tgtEl>
                                          <p:spTgt spid="410"/>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grpId="5" nodeType="clickEffect">
                                  <p:stCondLst>
                                    <p:cond delay="0"/>
                                  </p:stCondLst>
                                  <p:iterate>
                                    <p:tmAbs val="0"/>
                                  </p:iterate>
                                  <p:childTnLst>
                                    <p:set>
                                      <p:cBhvr>
                                        <p:cTn id="28" fill="hold"/>
                                        <p:tgtEl>
                                          <p:spTgt spid="409"/>
                                        </p:tgtEl>
                                        <p:attrNameLst>
                                          <p:attrName>style.visibility</p:attrName>
                                        </p:attrNameLst>
                                      </p:cBhvr>
                                      <p:to>
                                        <p:strVal val="visible"/>
                                      </p:to>
                                    </p:set>
                                    <p:animEffect transition="in" filter="wipe(left)">
                                      <p:cBhvr>
                                        <p:cTn id="29" dur="1000"/>
                                        <p:tgtEl>
                                          <p:spTgt spid="40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8" grpId="1" build="p" bldLvl="5" animBg="1" advAuto="0"/>
      <p:bldP spid="409" grpId="5" animBg="1" advAuto="0"/>
      <p:bldP spid="410" grpId="4" animBg="1" advAuto="0"/>
      <p:bldP spid="411" grpId="2" animBg="1" advAuto="0"/>
      <p:bldP spid="415" grpId="3"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23" name="Screen Shot 2014-09-04 at 4.28.13 PM.png" descr="Screen Shot 2014-09-04 at 4.28.13 PM.png"/>
          <p:cNvPicPr>
            <a:picLocks noChangeAspect="1"/>
          </p:cNvPicPr>
          <p:nvPr/>
        </p:nvPicPr>
        <p:blipFill>
          <a:blip r:embed="rId2">
            <a:extLst/>
          </a:blip>
          <a:stretch>
            <a:fillRect/>
          </a:stretch>
        </p:blipFill>
        <p:spPr>
          <a:xfrm>
            <a:off x="9374638" y="4071180"/>
            <a:ext cx="14846301" cy="5130801"/>
          </a:xfrm>
          <a:prstGeom prst="rect">
            <a:avLst/>
          </a:prstGeom>
          <a:ln w="12700"/>
        </p:spPr>
      </p:pic>
      <p:sp>
        <p:nvSpPr>
          <p:cNvPr id="424"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25"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26" name="Names Have Different Meanings in Different Environments"/>
          <p:cNvSpPr txBox="1">
            <a:spLocks noGrp="1"/>
          </p:cNvSpPr>
          <p:nvPr>
            <p:ph type="title"/>
          </p:nvPr>
        </p:nvSpPr>
        <p:spPr>
          <a:prstGeom prst="rect">
            <a:avLst/>
          </a:prstGeom>
        </p:spPr>
        <p:txBody>
          <a:bodyPr/>
          <a:lstStyle/>
          <a:p>
            <a:r>
              <a:t>Names Have Different Meanings in Different Environments</a:t>
            </a:r>
          </a:p>
        </p:txBody>
      </p:sp>
      <p:sp>
        <p:nvSpPr>
          <p:cNvPr id="42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pic>
        <p:nvPicPr>
          <p:cNvPr id="428" name="Screen Shot 2014-09-04 at 4.28.09 PM.png" descr="Screen Shot 2014-09-04 at 4.28.09 PM.png"/>
          <p:cNvPicPr>
            <a:picLocks noChangeAspect="1"/>
          </p:cNvPicPr>
          <p:nvPr/>
        </p:nvPicPr>
        <p:blipFill>
          <a:blip r:embed="rId3">
            <a:extLst/>
          </a:blip>
          <a:stretch>
            <a:fillRect/>
          </a:stretch>
        </p:blipFill>
        <p:spPr>
          <a:xfrm>
            <a:off x="522894" y="4104548"/>
            <a:ext cx="8216901" cy="2374901"/>
          </a:xfrm>
          <a:prstGeom prst="rect">
            <a:avLst/>
          </a:prstGeom>
          <a:ln w="12700"/>
        </p:spPr>
      </p:pic>
      <p:grpSp>
        <p:nvGrpSpPr>
          <p:cNvPr id="431" name="Group"/>
          <p:cNvGrpSpPr/>
          <p:nvPr/>
        </p:nvGrpSpPr>
        <p:grpSpPr>
          <a:xfrm>
            <a:off x="2136671" y="4152900"/>
            <a:ext cx="7502630" cy="3006440"/>
            <a:chOff x="0" y="0"/>
            <a:chExt cx="7502628" cy="3006439"/>
          </a:xfrm>
        </p:grpSpPr>
        <p:sp>
          <p:nvSpPr>
            <p:cNvPr id="429" name="1"/>
            <p:cNvSpPr/>
            <p:nvPr/>
          </p:nvSpPr>
          <p:spPr>
            <a:xfrm>
              <a:off x="6931128" y="0"/>
              <a:ext cx="571501" cy="571500"/>
            </a:xfrm>
            <a:prstGeom prst="ellipse">
              <a:avLst/>
            </a:prstGeom>
            <a:solidFill>
              <a:srgbClr val="1034FF"/>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1</a:t>
              </a:r>
            </a:p>
          </p:txBody>
        </p:sp>
        <p:sp>
          <p:nvSpPr>
            <p:cNvPr id="430" name="Arrow"/>
            <p:cNvSpPr/>
            <p:nvPr/>
          </p:nvSpPr>
          <p:spPr>
            <a:xfrm rot="16200000">
              <a:off x="0" y="2214920"/>
              <a:ext cx="791520" cy="791520"/>
            </a:xfrm>
            <a:prstGeom prst="rightArrow">
              <a:avLst>
                <a:gd name="adj1" fmla="val 32000"/>
                <a:gd name="adj2" fmla="val 64000"/>
              </a:avLst>
            </a:prstGeom>
            <a:solidFill>
              <a:srgbClr val="4874E7"/>
            </a:solid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437" name="Group"/>
          <p:cNvGrpSpPr/>
          <p:nvPr/>
        </p:nvGrpSpPr>
        <p:grpSpPr>
          <a:xfrm>
            <a:off x="5431532" y="5588000"/>
            <a:ext cx="4207768" cy="1587500"/>
            <a:chOff x="0" y="0"/>
            <a:chExt cx="4207767" cy="1587500"/>
          </a:xfrm>
        </p:grpSpPr>
        <p:grpSp>
          <p:nvGrpSpPr>
            <p:cNvPr id="435" name="Group"/>
            <p:cNvGrpSpPr/>
            <p:nvPr/>
          </p:nvGrpSpPr>
          <p:grpSpPr>
            <a:xfrm>
              <a:off x="3584168" y="0"/>
              <a:ext cx="623600" cy="1587500"/>
              <a:chOff x="0" y="0"/>
              <a:chExt cx="623599" cy="1587500"/>
            </a:xfrm>
          </p:grpSpPr>
          <p:sp>
            <p:nvSpPr>
              <p:cNvPr id="432" name="2"/>
              <p:cNvSpPr/>
              <p:nvPr/>
            </p:nvSpPr>
            <p:spPr>
              <a:xfrm>
                <a:off x="52099" y="0"/>
                <a:ext cx="571501" cy="571500"/>
              </a:xfrm>
              <a:prstGeom prst="ellipse">
                <a:avLst/>
              </a:prstGeom>
              <a:solidFill>
                <a:srgbClr val="05AD19"/>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2</a:t>
                </a:r>
              </a:p>
            </p:txBody>
          </p:sp>
          <p:sp>
            <p:nvSpPr>
              <p:cNvPr id="433" name="1"/>
              <p:cNvSpPr/>
              <p:nvPr/>
            </p:nvSpPr>
            <p:spPr>
              <a:xfrm>
                <a:off x="52099" y="1016000"/>
                <a:ext cx="571501" cy="571500"/>
              </a:xfrm>
              <a:prstGeom prst="ellipse">
                <a:avLst/>
              </a:prstGeom>
              <a:solidFill>
                <a:srgbClr val="05AD19"/>
              </a:solidFill>
              <a:ln w="12700" cap="flat">
                <a:noFill/>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sz="2400" b="1">
                    <a:solidFill>
                      <a:srgbClr val="FFFFFF"/>
                    </a:solidFill>
                    <a:uFill>
                      <a:solidFill>
                        <a:srgbClr val="FFFFFF"/>
                      </a:solidFill>
                    </a:uFill>
                  </a:defRPr>
                </a:lvl1pPr>
              </a:lstStyle>
              <a:p>
                <a:r>
                  <a:t>1</a:t>
                </a:r>
              </a:p>
            </p:txBody>
          </p:sp>
          <p:sp>
            <p:nvSpPr>
              <p:cNvPr id="434" name="Line"/>
              <p:cNvSpPr/>
              <p:nvPr/>
            </p:nvSpPr>
            <p:spPr>
              <a:xfrm>
                <a:off x="-1" y="482600"/>
                <a:ext cx="146161" cy="660400"/>
              </a:xfrm>
              <a:custGeom>
                <a:avLst/>
                <a:gdLst/>
                <a:ahLst/>
                <a:cxnLst>
                  <a:cxn ang="0">
                    <a:pos x="wd2" y="hd2"/>
                  </a:cxn>
                  <a:cxn ang="5400000">
                    <a:pos x="wd2" y="hd2"/>
                  </a:cxn>
                  <a:cxn ang="10800000">
                    <a:pos x="wd2" y="hd2"/>
                  </a:cxn>
                  <a:cxn ang="16200000">
                    <a:pos x="wd2" y="hd2"/>
                  </a:cxn>
                </a:cxnLst>
                <a:rect l="0" t="0" r="r" b="b"/>
                <a:pathLst>
                  <a:path w="15768" h="21600" extrusionOk="0">
                    <a:moveTo>
                      <a:pt x="11915" y="21600"/>
                    </a:moveTo>
                    <a:cubicBezTo>
                      <a:pt x="-5832" y="14451"/>
                      <a:pt x="-3100" y="7129"/>
                      <a:pt x="15768" y="0"/>
                    </a:cubicBezTo>
                  </a:path>
                </a:pathLst>
              </a:custGeom>
              <a:noFill/>
              <a:ln w="25400" cap="flat">
                <a:solidFill>
                  <a:srgbClr val="05AD19"/>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436" name="Arrow"/>
            <p:cNvSpPr/>
            <p:nvPr/>
          </p:nvSpPr>
          <p:spPr>
            <a:xfrm rot="16200000">
              <a:off x="0" y="223178"/>
              <a:ext cx="791520" cy="791520"/>
            </a:xfrm>
            <a:prstGeom prst="rightArrow">
              <a:avLst>
                <a:gd name="adj1" fmla="val 32000"/>
                <a:gd name="adj2" fmla="val 64000"/>
              </a:avLst>
            </a:prstGeom>
            <a:solidFill>
              <a:srgbClr val="05AD19"/>
            </a:solid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438" name="A call expression and the body of the function being called…"/>
          <p:cNvSpPr txBox="1"/>
          <p:nvPr/>
        </p:nvSpPr>
        <p:spPr>
          <a:xfrm>
            <a:off x="4754006" y="2366848"/>
            <a:ext cx="14875988" cy="1066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ctr"/>
            <a:r>
              <a:t>A call expression and the body of the function being called</a:t>
            </a:r>
          </a:p>
          <a:p>
            <a:pPr algn="ctr"/>
            <a:r>
              <a:t>are evaluated in different environments</a:t>
            </a:r>
          </a:p>
        </p:txBody>
      </p:sp>
      <p:sp>
        <p:nvSpPr>
          <p:cNvPr id="439" name="Every expression is evaluated in the context of an environment.…"/>
          <p:cNvSpPr txBox="1"/>
          <p:nvPr/>
        </p:nvSpPr>
        <p:spPr>
          <a:xfrm>
            <a:off x="889000" y="7829550"/>
            <a:ext cx="6692900" cy="46101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lvl="1" indent="50799">
              <a:spcBef>
                <a:spcPts val="4600"/>
              </a:spcBef>
            </a:pPr>
            <a:r>
              <a:t>Every expression is evaluated in the context of an environment.</a:t>
            </a:r>
          </a:p>
          <a:p>
            <a:pPr lvl="1" indent="50799">
              <a:spcBef>
                <a:spcPts val="5100"/>
              </a:spcBef>
            </a:pPr>
            <a:r>
              <a:t>A name evaluates to the value bound to that name in the earliest frame of the current environment in which that name is found.</a:t>
            </a:r>
          </a:p>
        </p:txBody>
      </p:sp>
      <p:sp>
        <p:nvSpPr>
          <p:cNvPr id="440" name="Rectangle"/>
          <p:cNvSpPr/>
          <p:nvPr/>
        </p:nvSpPr>
        <p:spPr>
          <a:xfrm>
            <a:off x="19924058" y="4212166"/>
            <a:ext cx="3136714" cy="571501"/>
          </a:xfrm>
          <a:prstGeom prst="rect">
            <a:avLst/>
          </a:prstGeom>
          <a:solidFill>
            <a:srgbClr val="FFFFFF"/>
          </a:solidFill>
          <a:ln w="12700">
            <a:miter lim="400000"/>
          </a:ln>
        </p:spPr>
        <p:txBody>
          <a:bodyPr lIns="50800" tIns="50800" rIns="50800" bIns="50800" anchor="ctr"/>
          <a:lstStyle/>
          <a:p>
            <a:pPr algn="ctr">
              <a:defRPr>
                <a:solidFill>
                  <a:srgbClr val="4B4B4B"/>
                </a:solidFill>
                <a:uFill>
                  <a:solidFill>
                    <a:srgbClr val="4B4B4B"/>
                  </a:solidFill>
                </a:uFill>
              </a:defRPr>
            </a:pPr>
            <a:endParaRPr/>
          </a:p>
        </p:txBody>
      </p:sp>
      <p:sp>
        <p:nvSpPr>
          <p:cNvPr id="441" name="http://pythontutor.com/composingprograms.html#code=from%20operator%20import%20mul%0Adef%20square%28square%29%3A%0A%20%20%20%20return%20mul%28square,%20square%29%0Asquare%284%29&amp;cumulative=true&amp;curInstr=0&amp;mode=display&amp;origin=composingprograms.js&amp;py=3&amp;rawInputLstJSON=%5B%5D"/>
          <p:cNvSpPr txBox="1"/>
          <p:nvPr/>
        </p:nvSpPr>
        <p:spPr>
          <a:xfrm>
            <a:off x="3775312" y="13303249"/>
            <a:ext cx="16833375"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800"/>
            </a:lvl1pPr>
          </a:lstStyle>
          <a:p>
            <a:r>
              <a:t>http://pythontutor.com/composingprograms.html#code=from%20operator%20import%20mul%0Adef%20square%28square%29%3A%0A%20%20%20%20return%20mul%28square,%20square%29%0Asquare%284%29&amp;cumulative=true&amp;curInstr=0&amp;mode=display&amp;origin=composingprograms.js&amp;py=3&amp;rawInputLstJSON=%5B%5D</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4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42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4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4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3" grpId="3" animBg="1" advAuto="0"/>
      <p:bldP spid="428" grpId="2" animBg="1" advAuto="0"/>
      <p:bldP spid="431" grpId="4" animBg="1" advAuto="0"/>
      <p:bldP spid="437" grpId="5" animBg="1" advAuto="0"/>
      <p:bldP spid="438" grpId="1"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3" name="Miscellaneous Python Features"/>
          <p:cNvSpPr txBox="1">
            <a:spLocks noGrp="1"/>
          </p:cNvSpPr>
          <p:nvPr>
            <p:ph type="title"/>
          </p:nvPr>
        </p:nvSpPr>
        <p:spPr>
          <a:prstGeom prst="rect">
            <a:avLst/>
          </a:prstGeom>
        </p:spPr>
        <p:txBody>
          <a:bodyPr/>
          <a:lstStyle/>
          <a:p>
            <a:r>
              <a:rPr dirty="0"/>
              <a:t>Miscellaneous Python Features</a:t>
            </a:r>
          </a:p>
        </p:txBody>
      </p:sp>
      <p:sp>
        <p:nvSpPr>
          <p:cNvPr id="444" name="Division…"/>
          <p:cNvSpPr txBox="1"/>
          <p:nvPr/>
        </p:nvSpPr>
        <p:spPr>
          <a:xfrm>
            <a:off x="838200" y="7239000"/>
            <a:ext cx="22720300" cy="4267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lgn="ctr">
              <a:spcBef>
                <a:spcPts val="1200"/>
              </a:spcBef>
            </a:pPr>
            <a:r>
              <a:t>Division</a:t>
            </a:r>
          </a:p>
          <a:p>
            <a:pPr algn="ctr">
              <a:spcBef>
                <a:spcPts val="1200"/>
              </a:spcBef>
            </a:pPr>
            <a:r>
              <a:t>Multiple Return Values</a:t>
            </a:r>
          </a:p>
          <a:p>
            <a:pPr algn="ctr">
              <a:spcBef>
                <a:spcPts val="1200"/>
              </a:spcBef>
            </a:pPr>
            <a:r>
              <a:t>Source Files</a:t>
            </a:r>
          </a:p>
          <a:p>
            <a:pPr algn="ctr">
              <a:spcBef>
                <a:spcPts val="1200"/>
              </a:spcBef>
            </a:pPr>
            <a:r>
              <a:t>Doctests</a:t>
            </a:r>
          </a:p>
          <a:p>
            <a:pPr algn="ctr">
              <a:spcBef>
                <a:spcPts val="1200"/>
              </a:spcBef>
            </a:pPr>
            <a:r>
              <a:t>Default Arguments</a:t>
            </a:r>
          </a:p>
        </p:txBody>
      </p:sp>
      <p:sp>
        <p:nvSpPr>
          <p:cNvPr id="445" name="(Demo)"/>
          <p:cNvSpPr txBox="1"/>
          <p:nvPr/>
        </p:nvSpPr>
        <p:spPr>
          <a:xfrm>
            <a:off x="11366539" y="12042914"/>
            <a:ext cx="1994777"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(Demo</a:t>
            </a:r>
            <a:r>
              <a:rPr lang="en-US" dirty="0"/>
              <a:t>2</a:t>
            </a:r>
            <a:r>
              <a:rPr dirty="0"/>
              <a:t>)</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 name="Conditional Statements"/>
          <p:cNvSpPr txBox="1">
            <a:spLocks noGrp="1"/>
          </p:cNvSpPr>
          <p:nvPr>
            <p:ph type="title"/>
          </p:nvPr>
        </p:nvSpPr>
        <p:spPr>
          <a:prstGeom prst="rect">
            <a:avLst/>
          </a:prstGeom>
        </p:spPr>
        <p:txBody>
          <a:bodyPr/>
          <a:lstStyle/>
          <a:p>
            <a:r>
              <a:t>Conditional Statements</a:t>
            </a: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5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grpSp>
        <p:nvGrpSpPr>
          <p:cNvPr id="453" name="Group"/>
          <p:cNvGrpSpPr/>
          <p:nvPr/>
        </p:nvGrpSpPr>
        <p:grpSpPr>
          <a:xfrm>
            <a:off x="1803400" y="4425950"/>
            <a:ext cx="7048500" cy="7423150"/>
            <a:chOff x="0" y="0"/>
            <a:chExt cx="7048500" cy="7423150"/>
          </a:xfrm>
        </p:grpSpPr>
        <p:sp>
          <p:nvSpPr>
            <p:cNvPr id="451" name="&lt;header&gt;:…"/>
            <p:cNvSpPr txBox="1"/>
            <p:nvPr/>
          </p:nvSpPr>
          <p:spPr>
            <a:xfrm>
              <a:off x="0" y="2686050"/>
              <a:ext cx="7048500" cy="47371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r>
                <a:t>  &lt;header&gt;:</a:t>
              </a:r>
            </a:p>
            <a:p>
              <a:r>
                <a:t>      &lt;statement&gt;</a:t>
              </a:r>
            </a:p>
            <a:p>
              <a:r>
                <a:t>      &lt;statement&gt;</a:t>
              </a:r>
            </a:p>
            <a:p>
              <a:r>
                <a:t>      ...</a:t>
              </a:r>
            </a:p>
            <a:p>
              <a:r>
                <a:t>  &lt;separating header&gt;:</a:t>
              </a:r>
            </a:p>
            <a:p>
              <a:r>
                <a:t>      &lt;statement&gt;</a:t>
              </a:r>
            </a:p>
            <a:p>
              <a:r>
                <a:t>      &lt;statement&gt;</a:t>
              </a:r>
            </a:p>
            <a:p>
              <a:r>
                <a:t>      ...</a:t>
              </a:r>
            </a:p>
            <a:p>
              <a:r>
                <a:t>  ...</a:t>
              </a:r>
            </a:p>
          </p:txBody>
        </p:sp>
        <p:sp>
          <p:nvSpPr>
            <p:cNvPr id="452" name="Compound statements:"/>
            <p:cNvSpPr txBox="1"/>
            <p:nvPr/>
          </p:nvSpPr>
          <p:spPr>
            <a:xfrm>
              <a:off x="0" y="0"/>
              <a:ext cx="5089049"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b="1"/>
              </a:lvl1pPr>
            </a:lstStyle>
            <a:p>
              <a:r>
                <a:t>Compound statements:</a:t>
              </a:r>
            </a:p>
          </p:txBody>
        </p:sp>
      </p:grpSp>
      <p:sp>
        <p:nvSpPr>
          <p:cNvPr id="454" name="Statements"/>
          <p:cNvSpPr txBox="1">
            <a:spLocks noGrp="1"/>
          </p:cNvSpPr>
          <p:nvPr>
            <p:ph type="title"/>
          </p:nvPr>
        </p:nvSpPr>
        <p:spPr>
          <a:prstGeom prst="rect">
            <a:avLst/>
          </a:prstGeom>
        </p:spPr>
        <p:txBody>
          <a:bodyPr/>
          <a:lstStyle/>
          <a:p>
            <a:r>
              <a:t>Statements</a:t>
            </a:r>
          </a:p>
        </p:txBody>
      </p:sp>
      <p:grpSp>
        <p:nvGrpSpPr>
          <p:cNvPr id="457" name="Group"/>
          <p:cNvGrpSpPr/>
          <p:nvPr/>
        </p:nvGrpSpPr>
        <p:grpSpPr>
          <a:xfrm>
            <a:off x="1841500" y="5435600"/>
            <a:ext cx="9448800" cy="6565900"/>
            <a:chOff x="0" y="0"/>
            <a:chExt cx="9448800" cy="6565900"/>
          </a:xfrm>
        </p:grpSpPr>
        <p:sp>
          <p:nvSpPr>
            <p:cNvPr id="455" name="Statement"/>
            <p:cNvSpPr/>
            <p:nvPr/>
          </p:nvSpPr>
          <p:spPr>
            <a:xfrm>
              <a:off x="673100" y="0"/>
              <a:ext cx="2768600" cy="1128713"/>
            </a:xfrm>
            <a:custGeom>
              <a:avLst/>
              <a:gdLst/>
              <a:ahLst/>
              <a:cxnLst>
                <a:cxn ang="0">
                  <a:pos x="wd2" y="hd2"/>
                </a:cxn>
                <a:cxn ang="5400000">
                  <a:pos x="wd2" y="hd2"/>
                </a:cxn>
                <a:cxn ang="10800000">
                  <a:pos x="wd2" y="hd2"/>
                </a:cxn>
                <a:cxn ang="16200000">
                  <a:pos x="wd2" y="hd2"/>
                </a:cxn>
              </a:cxnLst>
              <a:rect l="0" t="0" r="r" b="b"/>
              <a:pathLst>
                <a:path w="21600" h="21600" extrusionOk="0">
                  <a:moveTo>
                    <a:pt x="1585" y="0"/>
                  </a:moveTo>
                  <a:cubicBezTo>
                    <a:pt x="710" y="0"/>
                    <a:pt x="0" y="1741"/>
                    <a:pt x="0" y="3889"/>
                  </a:cubicBezTo>
                  <a:lnTo>
                    <a:pt x="0" y="12638"/>
                  </a:lnTo>
                  <a:cubicBezTo>
                    <a:pt x="0" y="14786"/>
                    <a:pt x="710" y="16527"/>
                    <a:pt x="1585" y="16527"/>
                  </a:cubicBezTo>
                  <a:lnTo>
                    <a:pt x="10091" y="16527"/>
                  </a:lnTo>
                  <a:lnTo>
                    <a:pt x="11082" y="21600"/>
                  </a:lnTo>
                  <a:lnTo>
                    <a:pt x="12073" y="16527"/>
                  </a:lnTo>
                  <a:lnTo>
                    <a:pt x="20015" y="16527"/>
                  </a:lnTo>
                  <a:cubicBezTo>
                    <a:pt x="20890" y="16527"/>
                    <a:pt x="21600" y="14786"/>
                    <a:pt x="21600" y="12638"/>
                  </a:cubicBezTo>
                  <a:lnTo>
                    <a:pt x="21600" y="3889"/>
                  </a:lnTo>
                  <a:cubicBezTo>
                    <a:pt x="21600" y="1741"/>
                    <a:pt x="20890" y="0"/>
                    <a:pt x="20015" y="0"/>
                  </a:cubicBezTo>
                  <a:lnTo>
                    <a:pt x="1585"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Statement</a:t>
              </a:r>
            </a:p>
          </p:txBody>
        </p:sp>
        <p:sp>
          <p:nvSpPr>
            <p:cNvPr id="456" name="Rounded Rectangle"/>
            <p:cNvSpPr/>
            <p:nvPr/>
          </p:nvSpPr>
          <p:spPr>
            <a:xfrm>
              <a:off x="0" y="1155700"/>
              <a:ext cx="9448800" cy="5410200"/>
            </a:xfrm>
            <a:prstGeom prst="roundRect">
              <a:avLst>
                <a:gd name="adj" fmla="val 3521"/>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460" name="Group"/>
          <p:cNvGrpSpPr/>
          <p:nvPr/>
        </p:nvGrpSpPr>
        <p:grpSpPr>
          <a:xfrm>
            <a:off x="3263900" y="7840504"/>
            <a:ext cx="5930900" cy="1290796"/>
            <a:chOff x="0" y="157004"/>
            <a:chExt cx="5930900" cy="1290795"/>
          </a:xfrm>
        </p:grpSpPr>
        <p:sp>
          <p:nvSpPr>
            <p:cNvPr id="458" name="Rounded Rectangle"/>
            <p:cNvSpPr/>
            <p:nvPr/>
          </p:nvSpPr>
          <p:spPr>
            <a:xfrm>
              <a:off x="0" y="157004"/>
              <a:ext cx="3378200" cy="1290796"/>
            </a:xfrm>
            <a:prstGeom prst="roundRect">
              <a:avLst>
                <a:gd name="adj" fmla="val 14758"/>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459" name="Suite"/>
            <p:cNvSpPr/>
            <p:nvPr/>
          </p:nvSpPr>
          <p:spPr>
            <a:xfrm>
              <a:off x="3581400" y="266700"/>
              <a:ext cx="2349500" cy="863600"/>
            </a:xfrm>
            <a:custGeom>
              <a:avLst/>
              <a:gdLst/>
              <a:ahLst/>
              <a:cxnLst>
                <a:cxn ang="0">
                  <a:pos x="wd2" y="hd2"/>
                </a:cxn>
                <a:cxn ang="5400000">
                  <a:pos x="wd2" y="hd2"/>
                </a:cxn>
                <a:cxn ang="10800000">
                  <a:pos x="wd2" y="hd2"/>
                </a:cxn>
                <a:cxn ang="16200000">
                  <a:pos x="wd2" y="hd2"/>
                </a:cxn>
              </a:cxnLst>
              <a:rect l="0" t="0" r="r" b="b"/>
              <a:pathLst>
                <a:path w="21600" h="21600" extrusionOk="0">
                  <a:moveTo>
                    <a:pt x="3619" y="0"/>
                  </a:moveTo>
                  <a:cubicBezTo>
                    <a:pt x="2674" y="0"/>
                    <a:pt x="1901" y="1918"/>
                    <a:pt x="1777" y="4397"/>
                  </a:cubicBezTo>
                  <a:lnTo>
                    <a:pt x="0" y="7624"/>
                  </a:lnTo>
                  <a:lnTo>
                    <a:pt x="1751" y="10800"/>
                  </a:lnTo>
                  <a:lnTo>
                    <a:pt x="1751" y="16518"/>
                  </a:lnTo>
                  <a:cubicBezTo>
                    <a:pt x="1751" y="19325"/>
                    <a:pt x="2588" y="21600"/>
                    <a:pt x="3619" y="21600"/>
                  </a:cubicBezTo>
                  <a:lnTo>
                    <a:pt x="19732" y="21600"/>
                  </a:lnTo>
                  <a:cubicBezTo>
                    <a:pt x="20764" y="21600"/>
                    <a:pt x="21600" y="19325"/>
                    <a:pt x="21600" y="16518"/>
                  </a:cubicBezTo>
                  <a:lnTo>
                    <a:pt x="21600" y="5082"/>
                  </a:lnTo>
                  <a:cubicBezTo>
                    <a:pt x="21600" y="2275"/>
                    <a:pt x="20764" y="0"/>
                    <a:pt x="19732" y="0"/>
                  </a:cubicBezTo>
                  <a:lnTo>
                    <a:pt x="3619"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Suite</a:t>
              </a:r>
            </a:p>
          </p:txBody>
        </p:sp>
      </p:grpSp>
      <p:grpSp>
        <p:nvGrpSpPr>
          <p:cNvPr id="463" name="Group"/>
          <p:cNvGrpSpPr/>
          <p:nvPr/>
        </p:nvGrpSpPr>
        <p:grpSpPr>
          <a:xfrm>
            <a:off x="2197100" y="5867400"/>
            <a:ext cx="8483600" cy="3365500"/>
            <a:chOff x="0" y="0"/>
            <a:chExt cx="8483600" cy="3365500"/>
          </a:xfrm>
        </p:grpSpPr>
        <p:sp>
          <p:nvSpPr>
            <p:cNvPr id="461" name="Rounded Rectangle"/>
            <p:cNvSpPr/>
            <p:nvPr/>
          </p:nvSpPr>
          <p:spPr>
            <a:xfrm>
              <a:off x="0" y="1155700"/>
              <a:ext cx="8483600" cy="2209800"/>
            </a:xfrm>
            <a:prstGeom prst="roundRect">
              <a:avLst>
                <a:gd name="adj" fmla="val 8621"/>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462" name="Clause"/>
            <p:cNvSpPr/>
            <p:nvPr/>
          </p:nvSpPr>
          <p:spPr>
            <a:xfrm>
              <a:off x="5372100" y="0"/>
              <a:ext cx="2159000" cy="1091407"/>
            </a:xfrm>
            <a:custGeom>
              <a:avLst/>
              <a:gdLst/>
              <a:ahLst/>
              <a:cxnLst>
                <a:cxn ang="0">
                  <a:pos x="wd2" y="hd2"/>
                </a:cxn>
                <a:cxn ang="5400000">
                  <a:pos x="wd2" y="hd2"/>
                </a:cxn>
                <a:cxn ang="10800000">
                  <a:pos x="wd2" y="hd2"/>
                </a:cxn>
                <a:cxn ang="16200000">
                  <a:pos x="wd2" y="hd2"/>
                </a:cxn>
              </a:cxnLst>
              <a:rect l="0" t="0" r="r" b="b"/>
              <a:pathLst>
                <a:path w="21600" h="21600" extrusionOk="0">
                  <a:moveTo>
                    <a:pt x="2033" y="0"/>
                  </a:moveTo>
                  <a:cubicBezTo>
                    <a:pt x="910" y="0"/>
                    <a:pt x="0" y="1800"/>
                    <a:pt x="0" y="4022"/>
                  </a:cubicBezTo>
                  <a:lnTo>
                    <a:pt x="0" y="13070"/>
                  </a:lnTo>
                  <a:cubicBezTo>
                    <a:pt x="0" y="15291"/>
                    <a:pt x="910" y="17091"/>
                    <a:pt x="2033" y="17091"/>
                  </a:cubicBezTo>
                  <a:lnTo>
                    <a:pt x="9720" y="17091"/>
                  </a:lnTo>
                  <a:lnTo>
                    <a:pt x="10991" y="21600"/>
                  </a:lnTo>
                  <a:lnTo>
                    <a:pt x="12257" y="17091"/>
                  </a:lnTo>
                  <a:lnTo>
                    <a:pt x="19567" y="17091"/>
                  </a:lnTo>
                  <a:cubicBezTo>
                    <a:pt x="20690" y="17091"/>
                    <a:pt x="21600" y="15291"/>
                    <a:pt x="21600" y="13070"/>
                  </a:cubicBezTo>
                  <a:lnTo>
                    <a:pt x="21600" y="4022"/>
                  </a:lnTo>
                  <a:cubicBezTo>
                    <a:pt x="21600" y="1800"/>
                    <a:pt x="20690" y="0"/>
                    <a:pt x="19567" y="0"/>
                  </a:cubicBezTo>
                  <a:lnTo>
                    <a:pt x="2033"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Clause</a:t>
              </a:r>
            </a:p>
          </p:txBody>
        </p:sp>
      </p:grpSp>
      <p:sp>
        <p:nvSpPr>
          <p:cNvPr id="464" name="The first header determines a statement’s type"/>
          <p:cNvSpPr txBox="1"/>
          <p:nvPr/>
        </p:nvSpPr>
        <p:spPr>
          <a:xfrm>
            <a:off x="14313895" y="5219700"/>
            <a:ext cx="8102601" cy="1638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r>
              <a:t>The first header determines a statement’s type</a:t>
            </a:r>
          </a:p>
        </p:txBody>
      </p:sp>
      <p:sp>
        <p:nvSpPr>
          <p:cNvPr id="465" name="The header of a clause “controls” the suite that follows"/>
          <p:cNvSpPr txBox="1"/>
          <p:nvPr/>
        </p:nvSpPr>
        <p:spPr>
          <a:xfrm>
            <a:off x="14313895" y="7543800"/>
            <a:ext cx="8267701" cy="1638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r>
              <a:t>The header of a clause “controls” the suite that follows</a:t>
            </a:r>
          </a:p>
        </p:txBody>
      </p:sp>
      <p:sp>
        <p:nvSpPr>
          <p:cNvPr id="466" name="def statements are compound statements"/>
          <p:cNvSpPr txBox="1"/>
          <p:nvPr/>
        </p:nvSpPr>
        <p:spPr>
          <a:xfrm>
            <a:off x="14313895" y="9867900"/>
            <a:ext cx="8140701" cy="1638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r>
              <a:t>def statements are compound statements</a:t>
            </a:r>
          </a:p>
        </p:txBody>
      </p:sp>
      <p:sp>
        <p:nvSpPr>
          <p:cNvPr id="467"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16</a:t>
            </a:fld>
            <a:endParaRPr/>
          </a:p>
        </p:txBody>
      </p:sp>
      <p:sp>
        <p:nvSpPr>
          <p:cNvPr id="468" name="A statement is executed by the interpreter to perform an action"/>
          <p:cNvSpPr txBox="1"/>
          <p:nvPr/>
        </p:nvSpPr>
        <p:spPr>
          <a:xfrm>
            <a:off x="4386996" y="3024655"/>
            <a:ext cx="15610008"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lgn="ctr"/>
            <a:r>
              <a:rPr>
                <a:solidFill>
                  <a:srgbClr val="4874E7"/>
                </a:solidFill>
              </a:rPr>
              <a:t>A </a:t>
            </a:r>
            <a:r>
              <a:rPr b="1" i="1">
                <a:solidFill>
                  <a:srgbClr val="4874E7"/>
                </a:solidFill>
              </a:rPr>
              <a:t>statement</a:t>
            </a:r>
            <a:r>
              <a:t> </a:t>
            </a:r>
            <a:r>
              <a:rPr>
                <a:solidFill>
                  <a:srgbClr val="05AD19"/>
                </a:solidFill>
              </a:rPr>
              <a:t>is executed by the interpreter</a:t>
            </a:r>
            <a:r>
              <a:t> </a:t>
            </a:r>
            <a:r>
              <a:rPr>
                <a:solidFill>
                  <a:srgbClr val="E11831"/>
                </a:solidFill>
              </a:rPr>
              <a:t>to perform an action</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4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46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46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46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46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4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3" grpId="1" animBg="1" advAuto="0"/>
      <p:bldP spid="457" grpId="2" animBg="1" advAuto="0"/>
      <p:bldP spid="460" grpId="4" animBg="1" advAuto="0"/>
      <p:bldP spid="463" grpId="3" animBg="1" advAuto="0"/>
      <p:bldP spid="464" grpId="5" animBg="1" advAuto="0"/>
      <p:bldP spid="465" grpId="6" animBg="1" advAuto="0"/>
      <p:bldP spid="466" grpId="7" animBg="1" advAuto="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0"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71"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72" name="Compound Statements"/>
          <p:cNvSpPr txBox="1">
            <a:spLocks noGrp="1"/>
          </p:cNvSpPr>
          <p:nvPr>
            <p:ph type="title"/>
          </p:nvPr>
        </p:nvSpPr>
        <p:spPr>
          <a:prstGeom prst="rect">
            <a:avLst/>
          </a:prstGeom>
        </p:spPr>
        <p:txBody>
          <a:bodyPr/>
          <a:lstStyle/>
          <a:p>
            <a:r>
              <a:t>Compound Statements</a:t>
            </a:r>
          </a:p>
        </p:txBody>
      </p:sp>
      <p:sp>
        <p:nvSpPr>
          <p:cNvPr id="473" name="Compound statements:"/>
          <p:cNvSpPr txBox="1"/>
          <p:nvPr/>
        </p:nvSpPr>
        <p:spPr>
          <a:xfrm>
            <a:off x="1790700" y="2476500"/>
            <a:ext cx="8839200" cy="977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spcBef>
                <a:spcPts val="4600"/>
              </a:spcBef>
              <a:defRPr b="1"/>
            </a:pPr>
            <a:r>
              <a:t>Compound statements:</a:t>
            </a:r>
          </a:p>
        </p:txBody>
      </p:sp>
      <p:sp>
        <p:nvSpPr>
          <p:cNvPr id="474" name="&lt;header&gt;:…"/>
          <p:cNvSpPr txBox="1"/>
          <p:nvPr/>
        </p:nvSpPr>
        <p:spPr>
          <a:xfrm>
            <a:off x="1790700" y="3556000"/>
            <a:ext cx="11150600" cy="4876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r>
              <a:t>  &lt;header&gt;:</a:t>
            </a:r>
          </a:p>
          <a:p>
            <a:r>
              <a:t>      &lt;statement&gt;</a:t>
            </a:r>
          </a:p>
          <a:p>
            <a:r>
              <a:t>      &lt;statement&gt;</a:t>
            </a:r>
          </a:p>
          <a:p>
            <a:r>
              <a:t>      ...</a:t>
            </a:r>
          </a:p>
          <a:p>
            <a:r>
              <a:t>  &lt;separating header&gt;:</a:t>
            </a:r>
          </a:p>
          <a:p>
            <a:r>
              <a:t>      &lt;statement&gt;</a:t>
            </a:r>
          </a:p>
          <a:p>
            <a:r>
              <a:t>      &lt;statement&gt;</a:t>
            </a:r>
          </a:p>
          <a:p>
            <a:r>
              <a:t>      ...</a:t>
            </a:r>
          </a:p>
          <a:p>
            <a:r>
              <a:t>  ...</a:t>
            </a:r>
          </a:p>
        </p:txBody>
      </p:sp>
      <p:grpSp>
        <p:nvGrpSpPr>
          <p:cNvPr id="477" name="Group"/>
          <p:cNvGrpSpPr/>
          <p:nvPr/>
        </p:nvGrpSpPr>
        <p:grpSpPr>
          <a:xfrm>
            <a:off x="6413500" y="9207500"/>
            <a:ext cx="11554738" cy="2895600"/>
            <a:chOff x="0" y="0"/>
            <a:chExt cx="11554737" cy="2895600"/>
          </a:xfrm>
        </p:grpSpPr>
        <p:sp>
          <p:nvSpPr>
            <p:cNvPr id="475" name="Execution Rule for a sequence of statements:"/>
            <p:cNvSpPr txBox="1"/>
            <p:nvPr/>
          </p:nvSpPr>
          <p:spPr>
            <a:xfrm>
              <a:off x="0" y="0"/>
              <a:ext cx="11506200" cy="9779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pPr>
                <a:spcBef>
                  <a:spcPts val="4600"/>
                </a:spcBef>
                <a:defRPr b="1"/>
              </a:pPr>
              <a:r>
                <a:t>Execution Rule for a sequence of statements:</a:t>
              </a:r>
            </a:p>
          </p:txBody>
        </p:sp>
        <p:sp>
          <p:nvSpPr>
            <p:cNvPr id="476" name="Execute the first statement…"/>
            <p:cNvSpPr txBox="1"/>
            <p:nvPr/>
          </p:nvSpPr>
          <p:spPr>
            <a:xfrm>
              <a:off x="457200" y="1257300"/>
              <a:ext cx="11097538" cy="16383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pPr marL="462280" indent="-381000">
                <a:spcBef>
                  <a:spcPts val="4500"/>
                </a:spcBef>
                <a:buSzPct val="100000"/>
                <a:buChar char="•"/>
              </a:pPr>
              <a:r>
                <a:t>Execute the first statement</a:t>
              </a:r>
            </a:p>
            <a:p>
              <a:pPr marL="462280" indent="-381000">
                <a:spcBef>
                  <a:spcPts val="4500"/>
                </a:spcBef>
                <a:buSzPct val="100000"/>
                <a:buChar char="•"/>
              </a:pPr>
              <a:r>
                <a:t>Unless directed otherwise, execute the rest</a:t>
              </a:r>
            </a:p>
          </p:txBody>
        </p:sp>
      </p:grpSp>
      <p:sp>
        <p:nvSpPr>
          <p:cNvPr id="478" name="Suite"/>
          <p:cNvSpPr/>
          <p:nvPr/>
        </p:nvSpPr>
        <p:spPr>
          <a:xfrm>
            <a:off x="7810500" y="4381500"/>
            <a:ext cx="3073400" cy="863600"/>
          </a:xfrm>
          <a:custGeom>
            <a:avLst/>
            <a:gdLst/>
            <a:ahLst/>
            <a:cxnLst>
              <a:cxn ang="0">
                <a:pos x="wd2" y="hd2"/>
              </a:cxn>
              <a:cxn ang="5400000">
                <a:pos x="wd2" y="hd2"/>
              </a:cxn>
              <a:cxn ang="10800000">
                <a:pos x="wd2" y="hd2"/>
              </a:cxn>
              <a:cxn ang="16200000">
                <a:pos x="wd2" y="hd2"/>
              </a:cxn>
            </a:cxnLst>
            <a:rect l="0" t="0" r="r" b="b"/>
            <a:pathLst>
              <a:path w="21600" h="21600" extrusionOk="0">
                <a:moveTo>
                  <a:pt x="2767" y="0"/>
                </a:moveTo>
                <a:cubicBezTo>
                  <a:pt x="2044" y="0"/>
                  <a:pt x="1453" y="1918"/>
                  <a:pt x="1358" y="4397"/>
                </a:cubicBezTo>
                <a:lnTo>
                  <a:pt x="0" y="7624"/>
                </a:lnTo>
                <a:lnTo>
                  <a:pt x="1339" y="10800"/>
                </a:lnTo>
                <a:lnTo>
                  <a:pt x="1339" y="16518"/>
                </a:lnTo>
                <a:cubicBezTo>
                  <a:pt x="1339" y="19325"/>
                  <a:pt x="1978" y="21600"/>
                  <a:pt x="2767" y="21600"/>
                </a:cubicBezTo>
                <a:lnTo>
                  <a:pt x="20172" y="21600"/>
                </a:lnTo>
                <a:cubicBezTo>
                  <a:pt x="20961" y="21600"/>
                  <a:pt x="21600" y="19325"/>
                  <a:pt x="21600" y="16518"/>
                </a:cubicBezTo>
                <a:lnTo>
                  <a:pt x="21600" y="5082"/>
                </a:lnTo>
                <a:cubicBezTo>
                  <a:pt x="21600" y="2275"/>
                  <a:pt x="20961" y="0"/>
                  <a:pt x="20172" y="0"/>
                </a:cubicBezTo>
                <a:lnTo>
                  <a:pt x="2767" y="0"/>
                </a:lnTo>
                <a:close/>
              </a:path>
            </a:pathLst>
          </a:custGeom>
          <a:solidFill>
            <a:srgbClr val="DCE4EC"/>
          </a:solidFill>
          <a:ln w="25400">
            <a:solidFill>
              <a:srgbClr val="4B4B4B"/>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defRPr>
                <a:solidFill>
                  <a:srgbClr val="4B4B4B"/>
                </a:solidFill>
                <a:uFill>
                  <a:solidFill>
                    <a:srgbClr val="4B4B4B"/>
                  </a:solidFill>
                </a:uFill>
              </a:defRPr>
            </a:lvl1pPr>
          </a:lstStyle>
          <a:p>
            <a:r>
              <a:t>Suite</a:t>
            </a:r>
          </a:p>
        </p:txBody>
      </p:sp>
      <p:sp>
        <p:nvSpPr>
          <p:cNvPr id="479" name="Rounded Rectangle"/>
          <p:cNvSpPr/>
          <p:nvPr/>
        </p:nvSpPr>
        <p:spPr>
          <a:xfrm>
            <a:off x="3225800" y="4292600"/>
            <a:ext cx="4495800" cy="1447800"/>
          </a:xfrm>
          <a:prstGeom prst="roundRect">
            <a:avLst>
              <a:gd name="adj" fmla="val 13158"/>
            </a:avLst>
          </a:prstGeom>
          <a:ln w="25400">
            <a:solidFill>
              <a:srgbClr val="007ECF"/>
            </a:solidFill>
            <a:custDash>
              <a:ds d="200000" sp="200000"/>
            </a:custDash>
          </a:ln>
        </p:spPr>
        <p:txBody>
          <a:bodyPr lIns="50800" tIns="50800" rIns="50800" bIns="50800" anchor="ctr"/>
          <a:lstStyle/>
          <a:p>
            <a:pPr algn="ctr">
              <a:defRPr>
                <a:solidFill>
                  <a:srgbClr val="4B4B4B"/>
                </a:solidFill>
                <a:uFill>
                  <a:solidFill>
                    <a:srgbClr val="4B4B4B"/>
                  </a:solidFill>
                </a:uFill>
              </a:defRPr>
            </a:pPr>
            <a:endParaRPr/>
          </a:p>
        </p:txBody>
      </p:sp>
      <p:sp>
        <p:nvSpPr>
          <p:cNvPr id="480" name="A suite is a sequence of statements"/>
          <p:cNvSpPr txBox="1"/>
          <p:nvPr/>
        </p:nvSpPr>
        <p:spPr>
          <a:xfrm>
            <a:off x="14071600" y="3378200"/>
            <a:ext cx="7912100" cy="1066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A suite is a sequence of statements</a:t>
            </a:r>
          </a:p>
        </p:txBody>
      </p:sp>
      <p:sp>
        <p:nvSpPr>
          <p:cNvPr id="481" name="To “execute” a suite means to execute its sequence of statements, in order"/>
          <p:cNvSpPr txBox="1"/>
          <p:nvPr/>
        </p:nvSpPr>
        <p:spPr>
          <a:xfrm>
            <a:off x="14071600" y="5581650"/>
            <a:ext cx="8572500" cy="1549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To “execute” a suite means to execute its sequence of statements, in order</a:t>
            </a:r>
          </a:p>
        </p:txBody>
      </p:sp>
      <p:sp>
        <p:nvSpPr>
          <p:cNvPr id="48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17</a:t>
            </a:fld>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8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48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4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7" grpId="3" animBg="1" advAuto="0"/>
      <p:bldP spid="480" grpId="1" animBg="1" advAuto="0"/>
      <p:bldP spid="481" grpId="2"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4"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85"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86" name="Conditional Statements"/>
          <p:cNvSpPr txBox="1">
            <a:spLocks noGrp="1"/>
          </p:cNvSpPr>
          <p:nvPr>
            <p:ph type="title"/>
          </p:nvPr>
        </p:nvSpPr>
        <p:spPr>
          <a:prstGeom prst="rect">
            <a:avLst/>
          </a:prstGeom>
        </p:spPr>
        <p:txBody>
          <a:bodyPr/>
          <a:lstStyle/>
          <a:p>
            <a:r>
              <a:t>Conditional Statements</a:t>
            </a:r>
          </a:p>
        </p:txBody>
      </p:sp>
      <p:grpSp>
        <p:nvGrpSpPr>
          <p:cNvPr id="489" name="Group"/>
          <p:cNvGrpSpPr/>
          <p:nvPr/>
        </p:nvGrpSpPr>
        <p:grpSpPr>
          <a:xfrm>
            <a:off x="3276600" y="4229100"/>
            <a:ext cx="4584701" cy="3036777"/>
            <a:chOff x="0" y="0"/>
            <a:chExt cx="4584700" cy="3036776"/>
          </a:xfrm>
        </p:grpSpPr>
        <p:sp>
          <p:nvSpPr>
            <p:cNvPr id="487" name="Line"/>
            <p:cNvSpPr/>
            <p:nvPr/>
          </p:nvSpPr>
          <p:spPr>
            <a:xfrm flipH="1">
              <a:off x="4584699" y="0"/>
              <a:ext cx="1" cy="3036777"/>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488" name="1 statement,…"/>
            <p:cNvSpPr/>
            <p:nvPr/>
          </p:nvSpPr>
          <p:spPr>
            <a:xfrm>
              <a:off x="0" y="228600"/>
              <a:ext cx="4271169" cy="2641600"/>
            </a:xfrm>
            <a:custGeom>
              <a:avLst/>
              <a:gdLst/>
              <a:ahLst/>
              <a:cxnLst>
                <a:cxn ang="0">
                  <a:pos x="wd2" y="hd2"/>
                </a:cxn>
                <a:cxn ang="5400000">
                  <a:pos x="wd2" y="hd2"/>
                </a:cxn>
                <a:cxn ang="10800000">
                  <a:pos x="wd2" y="hd2"/>
                </a:cxn>
                <a:cxn ang="16200000">
                  <a:pos x="wd2" y="hd2"/>
                </a:cxn>
              </a:cxnLst>
              <a:rect l="0" t="0" r="r" b="b"/>
              <a:pathLst>
                <a:path w="21600" h="21600" extrusionOk="0">
                  <a:moveTo>
                    <a:pt x="1285" y="0"/>
                  </a:moveTo>
                  <a:cubicBezTo>
                    <a:pt x="575" y="0"/>
                    <a:pt x="0" y="930"/>
                    <a:pt x="0" y="2077"/>
                  </a:cubicBezTo>
                  <a:lnTo>
                    <a:pt x="0" y="19523"/>
                  </a:lnTo>
                  <a:cubicBezTo>
                    <a:pt x="0" y="20670"/>
                    <a:pt x="575" y="21600"/>
                    <a:pt x="1285" y="21600"/>
                  </a:cubicBezTo>
                  <a:lnTo>
                    <a:pt x="18304" y="21600"/>
                  </a:lnTo>
                  <a:cubicBezTo>
                    <a:pt x="19014" y="21600"/>
                    <a:pt x="19589" y="20670"/>
                    <a:pt x="19589" y="19523"/>
                  </a:cubicBezTo>
                  <a:lnTo>
                    <a:pt x="19589" y="12036"/>
                  </a:lnTo>
                  <a:lnTo>
                    <a:pt x="21600" y="10998"/>
                  </a:lnTo>
                  <a:lnTo>
                    <a:pt x="19589" y="9963"/>
                  </a:lnTo>
                  <a:lnTo>
                    <a:pt x="19589" y="2077"/>
                  </a:lnTo>
                  <a:cubicBezTo>
                    <a:pt x="19589" y="930"/>
                    <a:pt x="19014" y="0"/>
                    <a:pt x="18304" y="0"/>
                  </a:cubicBezTo>
                  <a:lnTo>
                    <a:pt x="1285"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pPr algn="ctr">
                <a:defRPr>
                  <a:solidFill>
                    <a:srgbClr val="4B4B4B"/>
                  </a:solidFill>
                  <a:uFill>
                    <a:solidFill>
                      <a:srgbClr val="4B4B4B"/>
                    </a:solidFill>
                  </a:uFill>
                </a:defRPr>
              </a:pPr>
              <a:r>
                <a:t>1 statement,</a:t>
              </a:r>
            </a:p>
            <a:p>
              <a:pPr algn="ctr">
                <a:defRPr>
                  <a:solidFill>
                    <a:srgbClr val="4B4B4B"/>
                  </a:solidFill>
                  <a:uFill>
                    <a:solidFill>
                      <a:srgbClr val="4B4B4B"/>
                    </a:solidFill>
                  </a:uFill>
                </a:defRPr>
              </a:pPr>
              <a:r>
                <a:t>3 clauses,</a:t>
              </a:r>
              <a:br/>
              <a:r>
                <a:t>3 headers,</a:t>
              </a:r>
            </a:p>
            <a:p>
              <a:pPr algn="ctr">
                <a:defRPr>
                  <a:solidFill>
                    <a:srgbClr val="4B4B4B"/>
                  </a:solidFill>
                  <a:uFill>
                    <a:solidFill>
                      <a:srgbClr val="4B4B4B"/>
                    </a:solidFill>
                  </a:uFill>
                </a:defRPr>
              </a:pPr>
              <a:r>
                <a:t>3 suites</a:t>
              </a:r>
            </a:p>
          </p:txBody>
        </p:sp>
      </p:grpSp>
      <p:sp>
        <p:nvSpPr>
          <p:cNvPr id="490" name="Each clause is considered in order.…"/>
          <p:cNvSpPr txBox="1"/>
          <p:nvPr/>
        </p:nvSpPr>
        <p:spPr>
          <a:xfrm>
            <a:off x="1219200" y="9029700"/>
            <a:ext cx="12687300" cy="4140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spcBef>
                <a:spcPts val="4600"/>
              </a:spcBef>
            </a:pPr>
            <a:r>
              <a:t>Each clause is considered in order.</a:t>
            </a:r>
          </a:p>
          <a:p>
            <a:pPr marL="894080" indent="-812800">
              <a:spcBef>
                <a:spcPts val="4600"/>
              </a:spcBef>
              <a:buSzPct val="100000"/>
              <a:buAutoNum type="arabicPeriod"/>
            </a:pPr>
            <a:r>
              <a:t>Evaluate the header's expression.</a:t>
            </a:r>
          </a:p>
          <a:p>
            <a:pPr marL="894080" indent="-812800">
              <a:spcBef>
                <a:spcPts val="4600"/>
              </a:spcBef>
              <a:buSzPct val="100000"/>
              <a:buAutoNum type="arabicPeriod"/>
            </a:pPr>
            <a:r>
              <a:t>If it is a true value, </a:t>
            </a:r>
            <a:br/>
            <a:r>
              <a:t>execute the suite &amp; skip the remaining clauses.</a:t>
            </a:r>
          </a:p>
        </p:txBody>
      </p:sp>
      <p:sp>
        <p:nvSpPr>
          <p:cNvPr id="491"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18</a:t>
            </a:fld>
            <a:endParaRPr/>
          </a:p>
        </p:txBody>
      </p:sp>
      <p:sp>
        <p:nvSpPr>
          <p:cNvPr id="492" name="Syntax Tips:"/>
          <p:cNvSpPr txBox="1"/>
          <p:nvPr/>
        </p:nvSpPr>
        <p:spPr>
          <a:xfrm>
            <a:off x="14973300" y="8001000"/>
            <a:ext cx="11912600" cy="876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spcBef>
                <a:spcPts val="4600"/>
              </a:spcBef>
              <a:defRPr b="1"/>
            </a:lvl1pPr>
          </a:lstStyle>
          <a:p>
            <a:r>
              <a:t>Syntax Tips:</a:t>
            </a:r>
          </a:p>
        </p:txBody>
      </p:sp>
      <p:sp>
        <p:nvSpPr>
          <p:cNvPr id="493" name="Always starts with &quot;if&quot; clause.…"/>
          <p:cNvSpPr txBox="1"/>
          <p:nvPr/>
        </p:nvSpPr>
        <p:spPr>
          <a:xfrm>
            <a:off x="14973300" y="9029700"/>
            <a:ext cx="12687300" cy="4140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marL="894080" indent="-812800">
              <a:spcBef>
                <a:spcPts val="4600"/>
              </a:spcBef>
              <a:buSzPct val="100000"/>
              <a:buAutoNum type="arabicPeriod"/>
            </a:pPr>
            <a:r>
              <a:t>Always starts with "if" clause.</a:t>
            </a:r>
          </a:p>
          <a:p>
            <a:pPr marL="894080" indent="-812800">
              <a:spcBef>
                <a:spcPts val="4600"/>
              </a:spcBef>
              <a:buSzPct val="100000"/>
              <a:buAutoNum type="arabicPeriod"/>
            </a:pPr>
            <a:r>
              <a:t>Zero or more "elif" clauses.</a:t>
            </a:r>
          </a:p>
          <a:p>
            <a:pPr marL="894080" indent="-812800">
              <a:spcBef>
                <a:spcPts val="4600"/>
              </a:spcBef>
              <a:buSzPct val="100000"/>
              <a:buAutoNum type="arabicPeriod"/>
            </a:pPr>
            <a:r>
              <a:t>Zero or one "else" clause,</a:t>
            </a:r>
            <a:br/>
            <a:r>
              <a:t>always at the end.</a:t>
            </a:r>
          </a:p>
        </p:txBody>
      </p:sp>
      <p:sp>
        <p:nvSpPr>
          <p:cNvPr id="494" name="(Demo)"/>
          <p:cNvSpPr txBox="1"/>
          <p:nvPr/>
        </p:nvSpPr>
        <p:spPr>
          <a:xfrm>
            <a:off x="11353800" y="2102783"/>
            <a:ext cx="1994777"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(Demo</a:t>
            </a:r>
            <a:r>
              <a:rPr lang="en-US" dirty="0"/>
              <a:t>3</a:t>
            </a:r>
            <a:r>
              <a:rPr dirty="0"/>
              <a:t>)</a:t>
            </a:r>
          </a:p>
        </p:txBody>
      </p:sp>
      <p:sp>
        <p:nvSpPr>
          <p:cNvPr id="495" name="def absolute_value(x):…"/>
          <p:cNvSpPr txBox="1"/>
          <p:nvPr/>
        </p:nvSpPr>
        <p:spPr>
          <a:xfrm>
            <a:off x="7137400" y="3147834"/>
            <a:ext cx="10223953" cy="40421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647700">
              <a:defRPr>
                <a:solidFill>
                  <a:srgbClr val="06287E"/>
                </a:solidFill>
                <a:uFillTx/>
                <a:latin typeface="Courier"/>
                <a:ea typeface="Courier"/>
                <a:cs typeface="Courier"/>
                <a:sym typeface="Courier"/>
              </a:defRPr>
            </a:pPr>
            <a:r>
              <a:rPr dirty="0"/>
              <a:t>def </a:t>
            </a:r>
            <a:r>
              <a:rPr lang="en-US" dirty="0" err="1"/>
              <a:t>my_abs</a:t>
            </a:r>
            <a:r>
              <a:rPr dirty="0"/>
              <a:t>(x):</a:t>
            </a:r>
          </a:p>
          <a:p>
            <a:pPr marL="0" marR="0" defTabSz="647700">
              <a:defRPr i="1">
                <a:solidFill>
                  <a:srgbClr val="4070A0"/>
                </a:solidFill>
                <a:uFillTx/>
                <a:latin typeface="Courier"/>
                <a:ea typeface="Courier"/>
                <a:cs typeface="Courier"/>
                <a:sym typeface="Courier"/>
              </a:defRPr>
            </a:pPr>
            <a:r>
              <a:rPr dirty="0"/>
              <a:t>    """Return the absolute value of x."""</a:t>
            </a:r>
          </a:p>
          <a:p>
            <a:pPr marL="0" marR="0" defTabSz="647700">
              <a:defRPr>
                <a:uFillTx/>
                <a:latin typeface="Courier"/>
                <a:ea typeface="Courier"/>
                <a:cs typeface="Courier"/>
                <a:sym typeface="Courier"/>
              </a:defRPr>
            </a:pPr>
            <a:r>
              <a:rPr dirty="0"/>
              <a:t>    if x &lt; 0:</a:t>
            </a:r>
          </a:p>
          <a:p>
            <a:pPr marL="0" marR="0" defTabSz="647700">
              <a:defRPr>
                <a:uFillTx/>
                <a:latin typeface="Courier"/>
                <a:ea typeface="Courier"/>
                <a:cs typeface="Courier"/>
                <a:sym typeface="Courier"/>
              </a:defRPr>
            </a:pPr>
            <a:r>
              <a:rPr dirty="0"/>
              <a:t>        return -x</a:t>
            </a:r>
          </a:p>
          <a:p>
            <a:pPr marL="0" marR="0" defTabSz="647700">
              <a:defRPr>
                <a:uFillTx/>
                <a:latin typeface="Courier"/>
                <a:ea typeface="Courier"/>
                <a:cs typeface="Courier"/>
                <a:sym typeface="Courier"/>
              </a:defRPr>
            </a:pPr>
            <a:r>
              <a:rPr dirty="0"/>
              <a:t>    </a:t>
            </a:r>
            <a:r>
              <a:rPr dirty="0" err="1"/>
              <a:t>elif</a:t>
            </a:r>
            <a:r>
              <a:rPr dirty="0"/>
              <a:t> x == 0:</a:t>
            </a:r>
          </a:p>
          <a:p>
            <a:pPr marL="0" marR="0" defTabSz="647700">
              <a:defRPr>
                <a:uFillTx/>
                <a:latin typeface="Courier"/>
                <a:ea typeface="Courier"/>
                <a:cs typeface="Courier"/>
                <a:sym typeface="Courier"/>
              </a:defRPr>
            </a:pPr>
            <a:r>
              <a:rPr dirty="0"/>
              <a:t>        return 0</a:t>
            </a:r>
          </a:p>
          <a:p>
            <a:pPr marL="0" marR="0" defTabSz="647700">
              <a:defRPr>
                <a:uFillTx/>
                <a:latin typeface="Courier"/>
                <a:ea typeface="Courier"/>
                <a:cs typeface="Courier"/>
                <a:sym typeface="Courier"/>
              </a:defRPr>
            </a:pPr>
            <a:r>
              <a:rPr dirty="0"/>
              <a:t>    else:</a:t>
            </a:r>
          </a:p>
          <a:p>
            <a:pPr marL="0" marR="0" defTabSz="647700">
              <a:defRPr>
                <a:uFillTx/>
                <a:latin typeface="Courier"/>
                <a:ea typeface="Courier"/>
                <a:cs typeface="Courier"/>
                <a:sym typeface="Courier"/>
              </a:defRPr>
            </a:pPr>
            <a:r>
              <a:rPr dirty="0"/>
              <a:t>        return x</a:t>
            </a:r>
          </a:p>
        </p:txBody>
      </p:sp>
      <p:sp>
        <p:nvSpPr>
          <p:cNvPr id="496" name="Execution Rule for Conditional Statements:"/>
          <p:cNvSpPr txBox="1"/>
          <p:nvPr/>
        </p:nvSpPr>
        <p:spPr>
          <a:xfrm>
            <a:off x="833615" y="8001000"/>
            <a:ext cx="11912601" cy="8763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spcBef>
                <a:spcPts val="4600"/>
              </a:spcBef>
              <a:defRPr b="1"/>
            </a:lvl1pPr>
          </a:lstStyle>
          <a:p>
            <a:r>
              <a:t>Execution Rule for Conditional Statements:</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9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48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4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49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49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4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9" grpId="2" animBg="1" advAuto="0"/>
      <p:bldP spid="490" grpId="4" animBg="1" advAuto="0"/>
      <p:bldP spid="492" grpId="5" animBg="1" advAuto="0"/>
      <p:bldP spid="493" grpId="6" animBg="1" advAuto="0"/>
      <p:bldP spid="495" grpId="1" animBg="1" advAuto="0"/>
      <p:bldP spid="496" grpId="3"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99"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pic>
        <p:nvPicPr>
          <p:cNvPr id="500" name="droppedImage.png" descr="droppedImage.png"/>
          <p:cNvPicPr>
            <a:picLocks noChangeAspect="1"/>
          </p:cNvPicPr>
          <p:nvPr/>
        </p:nvPicPr>
        <p:blipFill>
          <a:blip r:embed="rId2">
            <a:extLst/>
          </a:blip>
          <a:stretch>
            <a:fillRect/>
          </a:stretch>
        </p:blipFill>
        <p:spPr>
          <a:xfrm>
            <a:off x="2327204" y="1708121"/>
            <a:ext cx="4897673" cy="5947173"/>
          </a:xfrm>
          <a:prstGeom prst="rect">
            <a:avLst/>
          </a:prstGeom>
          <a:ln w="12700"/>
        </p:spPr>
      </p:pic>
      <p:sp>
        <p:nvSpPr>
          <p:cNvPr id="501" name="def absolute_value(x):…"/>
          <p:cNvSpPr txBox="1"/>
          <p:nvPr/>
        </p:nvSpPr>
        <p:spPr>
          <a:xfrm>
            <a:off x="7137400" y="3147834"/>
            <a:ext cx="10223953" cy="40421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647700">
              <a:defRPr>
                <a:solidFill>
                  <a:srgbClr val="06287E"/>
                </a:solidFill>
                <a:uFillTx/>
                <a:latin typeface="Courier"/>
                <a:ea typeface="Courier"/>
                <a:cs typeface="Courier"/>
                <a:sym typeface="Courier"/>
              </a:defRPr>
            </a:pPr>
            <a:r>
              <a:rPr dirty="0"/>
              <a:t>def </a:t>
            </a:r>
            <a:r>
              <a:rPr lang="en-US" dirty="0" err="1"/>
              <a:t>my_abs</a:t>
            </a:r>
            <a:r>
              <a:rPr dirty="0"/>
              <a:t>(x):</a:t>
            </a:r>
          </a:p>
          <a:p>
            <a:pPr marL="0" marR="0" defTabSz="647700">
              <a:defRPr i="1">
                <a:solidFill>
                  <a:srgbClr val="4070A0"/>
                </a:solidFill>
                <a:uFillTx/>
                <a:latin typeface="Courier"/>
                <a:ea typeface="Courier"/>
                <a:cs typeface="Courier"/>
                <a:sym typeface="Courier"/>
              </a:defRPr>
            </a:pPr>
            <a:r>
              <a:rPr dirty="0"/>
              <a:t>    """Return the absolute value of x."""</a:t>
            </a:r>
          </a:p>
          <a:p>
            <a:pPr marL="0" marR="0" defTabSz="647700">
              <a:defRPr>
                <a:uFillTx/>
                <a:latin typeface="Courier"/>
                <a:ea typeface="Courier"/>
                <a:cs typeface="Courier"/>
                <a:sym typeface="Courier"/>
              </a:defRPr>
            </a:pPr>
            <a:r>
              <a:rPr dirty="0"/>
              <a:t>    if x &lt; 0:</a:t>
            </a:r>
          </a:p>
          <a:p>
            <a:pPr marL="0" marR="0" defTabSz="647700">
              <a:defRPr>
                <a:uFillTx/>
                <a:latin typeface="Courier"/>
                <a:ea typeface="Courier"/>
                <a:cs typeface="Courier"/>
                <a:sym typeface="Courier"/>
              </a:defRPr>
            </a:pPr>
            <a:r>
              <a:rPr dirty="0"/>
              <a:t>        return -x</a:t>
            </a:r>
          </a:p>
          <a:p>
            <a:pPr marL="0" marR="0" defTabSz="647700">
              <a:defRPr>
                <a:uFillTx/>
                <a:latin typeface="Courier"/>
                <a:ea typeface="Courier"/>
                <a:cs typeface="Courier"/>
                <a:sym typeface="Courier"/>
              </a:defRPr>
            </a:pPr>
            <a:r>
              <a:rPr dirty="0"/>
              <a:t>    </a:t>
            </a:r>
            <a:r>
              <a:rPr dirty="0" err="1"/>
              <a:t>elif</a:t>
            </a:r>
            <a:r>
              <a:rPr dirty="0"/>
              <a:t> x == 0:</a:t>
            </a:r>
          </a:p>
          <a:p>
            <a:pPr marL="0" marR="0" defTabSz="647700">
              <a:defRPr>
                <a:uFillTx/>
                <a:latin typeface="Courier"/>
                <a:ea typeface="Courier"/>
                <a:cs typeface="Courier"/>
                <a:sym typeface="Courier"/>
              </a:defRPr>
            </a:pPr>
            <a:r>
              <a:rPr dirty="0"/>
              <a:t>        return 0</a:t>
            </a:r>
          </a:p>
          <a:p>
            <a:pPr marL="0" marR="0" defTabSz="647700">
              <a:defRPr>
                <a:uFillTx/>
                <a:latin typeface="Courier"/>
                <a:ea typeface="Courier"/>
                <a:cs typeface="Courier"/>
                <a:sym typeface="Courier"/>
              </a:defRPr>
            </a:pPr>
            <a:r>
              <a:rPr dirty="0"/>
              <a:t>    else:</a:t>
            </a:r>
          </a:p>
          <a:p>
            <a:pPr marL="0" marR="0" defTabSz="647700">
              <a:defRPr>
                <a:uFillTx/>
                <a:latin typeface="Courier"/>
                <a:ea typeface="Courier"/>
                <a:cs typeface="Courier"/>
                <a:sym typeface="Courier"/>
              </a:defRPr>
            </a:pPr>
            <a:r>
              <a:rPr dirty="0"/>
              <a:t>        return x</a:t>
            </a:r>
          </a:p>
        </p:txBody>
      </p:sp>
      <p:sp>
        <p:nvSpPr>
          <p:cNvPr id="502" name="Boolean Contexts"/>
          <p:cNvSpPr txBox="1">
            <a:spLocks noGrp="1"/>
          </p:cNvSpPr>
          <p:nvPr>
            <p:ph type="title"/>
          </p:nvPr>
        </p:nvSpPr>
        <p:spPr>
          <a:prstGeom prst="rect">
            <a:avLst/>
          </a:prstGeom>
        </p:spPr>
        <p:txBody>
          <a:bodyPr/>
          <a:lstStyle/>
          <a:p>
            <a:r>
              <a:t>Boolean Contexts</a:t>
            </a:r>
          </a:p>
        </p:txBody>
      </p:sp>
      <p:sp>
        <p:nvSpPr>
          <p:cNvPr id="503" name="Rounded Rectangle"/>
          <p:cNvSpPr/>
          <p:nvPr/>
        </p:nvSpPr>
        <p:spPr>
          <a:xfrm>
            <a:off x="8826500" y="4178300"/>
            <a:ext cx="1320800" cy="558800"/>
          </a:xfrm>
          <a:prstGeom prst="roundRect">
            <a:avLst>
              <a:gd name="adj" fmla="val 25000"/>
            </a:avLst>
          </a:prstGeom>
          <a:ln w="38100">
            <a:solidFill>
              <a:srgbClr val="007ECF"/>
            </a:solidFill>
          </a:ln>
        </p:spPr>
        <p:txBody>
          <a:bodyPr lIns="50800" tIns="50800" rIns="50800" bIns="50800" anchor="ctr"/>
          <a:lstStyle/>
          <a:p>
            <a:pPr algn="ctr">
              <a:defRPr>
                <a:solidFill>
                  <a:srgbClr val="4B4B4B"/>
                </a:solidFill>
                <a:uFill>
                  <a:solidFill>
                    <a:srgbClr val="4B4B4B"/>
                  </a:solidFill>
                </a:uFill>
              </a:defRPr>
            </a:pPr>
            <a:endParaRPr/>
          </a:p>
        </p:txBody>
      </p:sp>
      <p:sp>
        <p:nvSpPr>
          <p:cNvPr id="504" name="Rounded Rectangle"/>
          <p:cNvSpPr/>
          <p:nvPr/>
        </p:nvSpPr>
        <p:spPr>
          <a:xfrm>
            <a:off x="9321800" y="5156200"/>
            <a:ext cx="1524000" cy="558800"/>
          </a:xfrm>
          <a:prstGeom prst="roundRect">
            <a:avLst>
              <a:gd name="adj" fmla="val 25000"/>
            </a:avLst>
          </a:prstGeom>
          <a:ln w="38100">
            <a:solidFill>
              <a:srgbClr val="007ECF"/>
            </a:solidFill>
          </a:ln>
        </p:spPr>
        <p:txBody>
          <a:bodyPr lIns="50800" tIns="50800" rIns="50800" bIns="50800" anchor="ctr"/>
          <a:lstStyle/>
          <a:p>
            <a:pPr algn="ctr">
              <a:defRPr>
                <a:solidFill>
                  <a:srgbClr val="4B4B4B"/>
                </a:solidFill>
                <a:uFill>
                  <a:solidFill>
                    <a:srgbClr val="4B4B4B"/>
                  </a:solidFill>
                </a:uFill>
              </a:defRPr>
            </a:pPr>
            <a:endParaRPr/>
          </a:p>
        </p:txBody>
      </p:sp>
      <p:grpSp>
        <p:nvGrpSpPr>
          <p:cNvPr id="507" name="Group"/>
          <p:cNvGrpSpPr/>
          <p:nvPr/>
        </p:nvGrpSpPr>
        <p:grpSpPr>
          <a:xfrm>
            <a:off x="6286500" y="8870950"/>
            <a:ext cx="11305302" cy="584200"/>
            <a:chOff x="0" y="0"/>
            <a:chExt cx="11305301" cy="584200"/>
          </a:xfrm>
        </p:grpSpPr>
        <p:sp>
          <p:nvSpPr>
            <p:cNvPr id="505" name="False values in Python:"/>
            <p:cNvSpPr txBox="1"/>
            <p:nvPr/>
          </p:nvSpPr>
          <p:spPr>
            <a:xfrm>
              <a:off x="0" y="0"/>
              <a:ext cx="5823070"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False values in Python:</a:t>
              </a:r>
            </a:p>
          </p:txBody>
        </p:sp>
        <p:sp>
          <p:nvSpPr>
            <p:cNvPr id="506" name="False, 0, '', None"/>
            <p:cNvSpPr txBox="1"/>
            <p:nvPr/>
          </p:nvSpPr>
          <p:spPr>
            <a:xfrm>
              <a:off x="6705600" y="0"/>
              <a:ext cx="4599702"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False, 0, '', None</a:t>
              </a:r>
            </a:p>
          </p:txBody>
        </p:sp>
      </p:grpSp>
      <p:grpSp>
        <p:nvGrpSpPr>
          <p:cNvPr id="510" name="Group"/>
          <p:cNvGrpSpPr/>
          <p:nvPr/>
        </p:nvGrpSpPr>
        <p:grpSpPr>
          <a:xfrm>
            <a:off x="6286500" y="10039350"/>
            <a:ext cx="11794649" cy="584200"/>
            <a:chOff x="0" y="0"/>
            <a:chExt cx="11794648" cy="584200"/>
          </a:xfrm>
        </p:grpSpPr>
        <p:sp>
          <p:nvSpPr>
            <p:cNvPr id="508" name="True values in Python:"/>
            <p:cNvSpPr txBox="1"/>
            <p:nvPr/>
          </p:nvSpPr>
          <p:spPr>
            <a:xfrm>
              <a:off x="0" y="0"/>
              <a:ext cx="5578396"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True values in Python:</a:t>
              </a:r>
            </a:p>
          </p:txBody>
        </p:sp>
        <p:sp>
          <p:nvSpPr>
            <p:cNvPr id="509" name="Anything else (True)"/>
            <p:cNvSpPr txBox="1"/>
            <p:nvPr/>
          </p:nvSpPr>
          <p:spPr>
            <a:xfrm>
              <a:off x="6705600" y="0"/>
              <a:ext cx="5089049"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Anything else (True)</a:t>
              </a:r>
            </a:p>
          </p:txBody>
        </p:sp>
      </p:grpSp>
      <p:sp>
        <p:nvSpPr>
          <p:cNvPr id="511" name="(more to come)"/>
          <p:cNvSpPr txBox="1"/>
          <p:nvPr/>
        </p:nvSpPr>
        <p:spPr>
          <a:xfrm>
            <a:off x="18148300" y="8909050"/>
            <a:ext cx="3621009"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i="1"/>
            </a:lvl1pPr>
          </a:lstStyle>
          <a:p>
            <a:r>
              <a:t>(more to come)</a:t>
            </a:r>
          </a:p>
        </p:txBody>
      </p:sp>
      <p:sp>
        <p:nvSpPr>
          <p:cNvPr id="512" name="George Boole"/>
          <p:cNvSpPr txBox="1"/>
          <p:nvPr/>
        </p:nvSpPr>
        <p:spPr>
          <a:xfrm>
            <a:off x="3495774" y="7759700"/>
            <a:ext cx="2764653" cy="520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800" i="1"/>
            </a:lvl1pPr>
          </a:lstStyle>
          <a:p>
            <a:r>
              <a:t>George Boole</a:t>
            </a:r>
          </a:p>
        </p:txBody>
      </p:sp>
      <p:sp>
        <p:nvSpPr>
          <p:cNvPr id="513" name="Read Section 1.5.4!"/>
          <p:cNvSpPr txBox="1"/>
          <p:nvPr/>
        </p:nvSpPr>
        <p:spPr>
          <a:xfrm>
            <a:off x="9783368" y="11125200"/>
            <a:ext cx="4844377"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lvl1pPr>
          </a:lstStyle>
          <a:p>
            <a:r>
              <a:t>Read Section 1.5.4!</a:t>
            </a:r>
          </a:p>
        </p:txBody>
      </p:sp>
      <p:sp>
        <p:nvSpPr>
          <p:cNvPr id="51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grpSp>
        <p:nvGrpSpPr>
          <p:cNvPr id="517" name="Group"/>
          <p:cNvGrpSpPr/>
          <p:nvPr/>
        </p:nvGrpSpPr>
        <p:grpSpPr>
          <a:xfrm>
            <a:off x="10206831" y="4548187"/>
            <a:ext cx="8398669" cy="1712913"/>
            <a:chOff x="-2467768" y="-227012"/>
            <a:chExt cx="8398668" cy="1712912"/>
          </a:xfrm>
        </p:grpSpPr>
        <p:sp>
          <p:nvSpPr>
            <p:cNvPr id="515" name="Two boolean contexts"/>
            <p:cNvSpPr/>
            <p:nvPr/>
          </p:nvSpPr>
          <p:spPr>
            <a:xfrm>
              <a:off x="-1767285" y="0"/>
              <a:ext cx="7698185" cy="1485900"/>
            </a:xfrm>
            <a:custGeom>
              <a:avLst/>
              <a:gdLst/>
              <a:ahLst/>
              <a:cxnLst>
                <a:cxn ang="0">
                  <a:pos x="wd2" y="hd2"/>
                </a:cxn>
                <a:cxn ang="5400000">
                  <a:pos x="wd2" y="hd2"/>
                </a:cxn>
                <a:cxn ang="10800000">
                  <a:pos x="wd2" y="hd2"/>
                </a:cxn>
                <a:cxn ang="16200000">
                  <a:pos x="wd2" y="hd2"/>
                </a:cxn>
              </a:cxnLst>
              <a:rect l="0" t="0" r="r" b="b"/>
              <a:pathLst>
                <a:path w="21600" h="21600" extrusionOk="0">
                  <a:moveTo>
                    <a:pt x="5671" y="0"/>
                  </a:moveTo>
                  <a:cubicBezTo>
                    <a:pt x="5278" y="0"/>
                    <a:pt x="4959" y="1653"/>
                    <a:pt x="4959" y="3692"/>
                  </a:cubicBezTo>
                  <a:lnTo>
                    <a:pt x="4959" y="7656"/>
                  </a:lnTo>
                  <a:lnTo>
                    <a:pt x="0" y="9508"/>
                  </a:lnTo>
                  <a:lnTo>
                    <a:pt x="4959" y="11354"/>
                  </a:lnTo>
                  <a:lnTo>
                    <a:pt x="4959" y="17908"/>
                  </a:lnTo>
                  <a:cubicBezTo>
                    <a:pt x="4959" y="19947"/>
                    <a:pt x="5278" y="21600"/>
                    <a:pt x="5671" y="21600"/>
                  </a:cubicBezTo>
                  <a:lnTo>
                    <a:pt x="20887" y="21600"/>
                  </a:lnTo>
                  <a:cubicBezTo>
                    <a:pt x="21281" y="21600"/>
                    <a:pt x="21600" y="19947"/>
                    <a:pt x="21600" y="17908"/>
                  </a:cubicBezTo>
                  <a:lnTo>
                    <a:pt x="21600" y="3692"/>
                  </a:lnTo>
                  <a:cubicBezTo>
                    <a:pt x="21600" y="1653"/>
                    <a:pt x="21281" y="0"/>
                    <a:pt x="20887" y="0"/>
                  </a:cubicBezTo>
                  <a:lnTo>
                    <a:pt x="5671"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endParaRPr dirty="0"/>
            </a:p>
          </p:txBody>
        </p:sp>
        <p:sp>
          <p:nvSpPr>
            <p:cNvPr id="516" name="Two boolean contexts"/>
            <p:cNvSpPr/>
            <p:nvPr/>
          </p:nvSpPr>
          <p:spPr>
            <a:xfrm>
              <a:off x="-2467769" y="-227013"/>
              <a:ext cx="8398669" cy="171291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6347" y="7137"/>
                  </a:lnTo>
                  <a:lnTo>
                    <a:pt x="6347" y="18397"/>
                  </a:lnTo>
                  <a:cubicBezTo>
                    <a:pt x="6347" y="20166"/>
                    <a:pt x="6639" y="21600"/>
                    <a:pt x="7000" y="21600"/>
                  </a:cubicBezTo>
                  <a:lnTo>
                    <a:pt x="20947" y="21600"/>
                  </a:lnTo>
                  <a:cubicBezTo>
                    <a:pt x="21308" y="21600"/>
                    <a:pt x="21600" y="20166"/>
                    <a:pt x="21600" y="18397"/>
                  </a:cubicBezTo>
                  <a:lnTo>
                    <a:pt x="21600" y="6066"/>
                  </a:lnTo>
                  <a:cubicBezTo>
                    <a:pt x="21600" y="4297"/>
                    <a:pt x="21308" y="2863"/>
                    <a:pt x="20947" y="2863"/>
                  </a:cubicBezTo>
                  <a:lnTo>
                    <a:pt x="7000" y="2863"/>
                  </a:lnTo>
                  <a:cubicBezTo>
                    <a:pt x="6802" y="2863"/>
                    <a:pt x="6626" y="3301"/>
                    <a:pt x="6506" y="3984"/>
                  </a:cubicBezTo>
                  <a:lnTo>
                    <a:pt x="0"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rPr lang="en-US" dirty="0"/>
                <a:t>          Two </a:t>
              </a:r>
              <a:r>
                <a:rPr lang="en-US" dirty="0" err="1"/>
                <a:t>boolean</a:t>
              </a:r>
              <a:r>
                <a:rPr lang="en-US" dirty="0"/>
                <a:t> contexts</a:t>
              </a:r>
            </a:p>
          </p:txBody>
        </p:sp>
      </p:grpSp>
      <p:sp>
        <p:nvSpPr>
          <p:cNvPr id="518" name="Reading: http://composingprograms.com/pages/15-control.html#conditional-statements"/>
          <p:cNvSpPr txBox="1"/>
          <p:nvPr/>
        </p:nvSpPr>
        <p:spPr>
          <a:xfrm>
            <a:off x="5816277" y="13093551"/>
            <a:ext cx="12735095" cy="406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2000"/>
            </a:pPr>
            <a:r>
              <a:t>Reading: </a:t>
            </a:r>
            <a:r>
              <a:rPr u="sng">
                <a:hlinkClick r:id="rId3"/>
              </a:rPr>
              <a:t>http://composingprograms.com/pages/15-control.html#conditional-statements</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17"/>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2" nodeType="afterEffect">
                                  <p:stCondLst>
                                    <p:cond delay="0"/>
                                  </p:stCondLst>
                                  <p:iterate>
                                    <p:tmAbs val="0"/>
                                  </p:iterate>
                                  <p:childTnLst>
                                    <p:set>
                                      <p:cBhvr>
                                        <p:cTn id="9" fill="hold"/>
                                        <p:tgtEl>
                                          <p:spTgt spid="503"/>
                                        </p:tgtEl>
                                        <p:attrNameLst>
                                          <p:attrName>style.visibility</p:attrName>
                                        </p:attrNameLst>
                                      </p:cBhvr>
                                      <p:to>
                                        <p:strVal val="visible"/>
                                      </p:to>
                                    </p:set>
                                  </p:childTnLst>
                                </p:cTn>
                              </p:par>
                            </p:childTnLst>
                          </p:cTn>
                        </p:par>
                        <p:par>
                          <p:cTn id="10" fill="hold">
                            <p:stCondLst>
                              <p:cond delay="0"/>
                            </p:stCondLst>
                            <p:childTnLst>
                              <p:par>
                                <p:cTn id="11" presetID="1" presetClass="entr" presetSubtype="0" fill="hold" grpId="3" nodeType="afterEffect">
                                  <p:stCondLst>
                                    <p:cond delay="0"/>
                                  </p:stCondLst>
                                  <p:iterate>
                                    <p:tmAbs val="0"/>
                                  </p:iterate>
                                  <p:childTnLst>
                                    <p:set>
                                      <p:cBhvr>
                                        <p:cTn id="12" fill="hold"/>
                                        <p:tgtEl>
                                          <p:spTgt spid="50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4" nodeType="clickEffect">
                                  <p:stCondLst>
                                    <p:cond delay="0"/>
                                  </p:stCondLst>
                                  <p:iterate>
                                    <p:tmAbs val="0"/>
                                  </p:iterate>
                                  <p:childTnLst>
                                    <p:set>
                                      <p:cBhvr>
                                        <p:cTn id="16" fill="hold"/>
                                        <p:tgtEl>
                                          <p:spTgt spid="50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5" nodeType="clickEffect">
                                  <p:stCondLst>
                                    <p:cond delay="0"/>
                                  </p:stCondLst>
                                  <p:iterate>
                                    <p:tmAbs val="0"/>
                                  </p:iterate>
                                  <p:childTnLst>
                                    <p:set>
                                      <p:cBhvr>
                                        <p:cTn id="20" fill="hold"/>
                                        <p:tgtEl>
                                          <p:spTgt spid="51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6" nodeType="clickEffect">
                                  <p:stCondLst>
                                    <p:cond delay="0"/>
                                  </p:stCondLst>
                                  <p:iterate>
                                    <p:tmAbs val="0"/>
                                  </p:iterate>
                                  <p:childTnLst>
                                    <p:set>
                                      <p:cBhvr>
                                        <p:cTn id="24" fill="hold"/>
                                        <p:tgtEl>
                                          <p:spTgt spid="5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7" nodeType="clickEffect">
                                  <p:stCondLst>
                                    <p:cond delay="0"/>
                                  </p:stCondLst>
                                  <p:iterate>
                                    <p:tmAbs val="0"/>
                                  </p:iterate>
                                  <p:childTnLst>
                                    <p:set>
                                      <p:cBhvr>
                                        <p:cTn id="28" fill="hold"/>
                                        <p:tgtEl>
                                          <p:spTgt spid="513"/>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8" nodeType="afterEffect">
                                  <p:stCondLst>
                                    <p:cond delay="0"/>
                                  </p:stCondLst>
                                  <p:iterate>
                                    <p:tmAbs val="0"/>
                                  </p:iterate>
                                  <p:childTnLst>
                                    <p:set>
                                      <p:cBhvr>
                                        <p:cTn id="31" fill="hold"/>
                                        <p:tgtEl>
                                          <p:spTgt spid="5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3" grpId="2" animBg="1" advAuto="0"/>
      <p:bldP spid="504" grpId="3" animBg="1" advAuto="0"/>
      <p:bldP spid="507" grpId="4" animBg="1" advAuto="0"/>
      <p:bldP spid="510" grpId="6" animBg="1" advAuto="0"/>
      <p:bldP spid="511" grpId="5" animBg="1" advAuto="0"/>
      <p:bldP spid="513" grpId="7" animBg="1" advAuto="0"/>
      <p:bldP spid="517" grpId="1" animBg="1" advAuto="0"/>
      <p:bldP spid="518" grpId="8"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4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41" name="Collaboration"/>
          <p:cNvSpPr txBox="1">
            <a:spLocks noGrp="1"/>
          </p:cNvSpPr>
          <p:nvPr>
            <p:ph type="title"/>
          </p:nvPr>
        </p:nvSpPr>
        <p:spPr>
          <a:prstGeom prst="rect">
            <a:avLst/>
          </a:prstGeom>
        </p:spPr>
        <p:txBody>
          <a:bodyPr/>
          <a:lstStyle/>
          <a:p>
            <a:r>
              <a:rPr lang="en-US" dirty="0"/>
              <a:t>Announcements</a:t>
            </a:r>
            <a:endParaRPr dirty="0"/>
          </a:p>
        </p:txBody>
      </p:sp>
      <p:sp>
        <p:nvSpPr>
          <p:cNvPr id="142" name="Discuss everything with each other; learn from your fellow students!…"/>
          <p:cNvSpPr txBox="1">
            <a:spLocks noGrp="1"/>
          </p:cNvSpPr>
          <p:nvPr>
            <p:ph type="body" idx="1"/>
          </p:nvPr>
        </p:nvSpPr>
        <p:spPr>
          <a:xfrm>
            <a:off x="838199" y="1380599"/>
            <a:ext cx="22980805" cy="11247933"/>
          </a:xfrm>
          <a:prstGeom prst="rect">
            <a:avLst/>
          </a:prstGeom>
        </p:spPr>
        <p:txBody>
          <a:bodyPr/>
          <a:lstStyle/>
          <a:p>
            <a:endParaRPr lang="en-US" b="1" dirty="0"/>
          </a:p>
          <a:p>
            <a:pPr marL="538480" indent="-457200">
              <a:spcBef>
                <a:spcPts val="0"/>
              </a:spcBef>
              <a:buFont typeface="Arial" panose="020B0604020202020204" pitchFamily="34" charset="0"/>
              <a:buChar char="•"/>
            </a:pPr>
            <a:r>
              <a:rPr lang="en-US" dirty="0"/>
              <a:t>Lab &amp; office hours start this week</a:t>
            </a:r>
          </a:p>
          <a:p>
            <a:pPr>
              <a:spcBef>
                <a:spcPts val="0"/>
              </a:spcBef>
            </a:pPr>
            <a:endParaRPr lang="en-US" dirty="0"/>
          </a:p>
          <a:p>
            <a:pPr marL="538480" indent="-457200">
              <a:spcBef>
                <a:spcPts val="0"/>
              </a:spcBef>
              <a:buFont typeface="Arial" panose="020B0604020202020204" pitchFamily="34" charset="0"/>
              <a:buChar char="•"/>
            </a:pPr>
            <a:r>
              <a:rPr lang="en-US" dirty="0"/>
              <a:t>Extra lectures (optional, on Additional Topics) start this week, Wednesdays 1-2pm in </a:t>
            </a:r>
            <a:r>
              <a:rPr lang="en-US"/>
              <a:t>Soda 310</a:t>
            </a:r>
            <a:endParaRPr lang="en-US" dirty="0"/>
          </a:p>
          <a:p>
            <a:pPr>
              <a:spcBef>
                <a:spcPts val="0"/>
              </a:spcBef>
            </a:pPr>
            <a:endParaRPr lang="en-US" dirty="0"/>
          </a:p>
          <a:p>
            <a:pPr marL="538480" indent="-457200">
              <a:spcBef>
                <a:spcPts val="0"/>
              </a:spcBef>
              <a:buFont typeface="Arial" panose="020B0604020202020204" pitchFamily="34" charset="0"/>
              <a:buChar char="•"/>
            </a:pPr>
            <a:r>
              <a:rPr lang="en-US" dirty="0"/>
              <a:t>HW 01 is released an is due this Thursday</a:t>
            </a:r>
          </a:p>
          <a:p>
            <a:pPr>
              <a:spcBef>
                <a:spcPts val="0"/>
              </a:spcBef>
            </a:pPr>
            <a:endParaRPr lang="en-US" dirty="0"/>
          </a:p>
          <a:p>
            <a:pPr marL="538480" indent="-457200">
              <a:spcBef>
                <a:spcPts val="0"/>
              </a:spcBef>
              <a:buFont typeface="Arial" panose="020B0604020202020204" pitchFamily="34" charset="0"/>
              <a:buChar char="•"/>
            </a:pPr>
            <a:r>
              <a:rPr lang="en-US" dirty="0"/>
              <a:t>Hog project will be released soon</a:t>
            </a:r>
          </a:p>
        </p:txBody>
      </p:sp>
      <p:sp>
        <p:nvSpPr>
          <p:cNvPr id="14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2</a:t>
            </a:fld>
            <a:endParaRPr/>
          </a:p>
        </p:txBody>
      </p:sp>
    </p:spTree>
    <p:extLst>
      <p:ext uri="{BB962C8B-B14F-4D97-AF65-F5344CB8AC3E}">
        <p14:creationId xmlns:p14="http://schemas.microsoft.com/office/powerpoint/2010/main" val="3550318487"/>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 name="Iteration"/>
          <p:cNvSpPr txBox="1">
            <a:spLocks noGrp="1"/>
          </p:cNvSpPr>
          <p:nvPr>
            <p:ph type="title"/>
          </p:nvPr>
        </p:nvSpPr>
        <p:spPr>
          <a:prstGeom prst="rect">
            <a:avLst/>
          </a:prstGeom>
        </p:spPr>
        <p:txBody>
          <a:bodyPr/>
          <a:lstStyle/>
          <a:p>
            <a:r>
              <a:t>Iteration</a:t>
            </a: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3"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24"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grpSp>
        <p:nvGrpSpPr>
          <p:cNvPr id="527" name="Group"/>
          <p:cNvGrpSpPr/>
          <p:nvPr/>
        </p:nvGrpSpPr>
        <p:grpSpPr>
          <a:xfrm>
            <a:off x="1184204" y="2470121"/>
            <a:ext cx="4897673" cy="6572280"/>
            <a:chOff x="0" y="0"/>
            <a:chExt cx="4897671" cy="6572278"/>
          </a:xfrm>
        </p:grpSpPr>
        <p:pic>
          <p:nvPicPr>
            <p:cNvPr id="525" name="droppedImage.png" descr="droppedImage.png"/>
            <p:cNvPicPr>
              <a:picLocks noChangeAspect="1"/>
            </p:cNvPicPr>
            <p:nvPr/>
          </p:nvPicPr>
          <p:blipFill>
            <a:blip r:embed="rId2">
              <a:extLst/>
            </a:blip>
            <a:stretch>
              <a:fillRect/>
            </a:stretch>
          </p:blipFill>
          <p:spPr>
            <a:xfrm>
              <a:off x="0" y="0"/>
              <a:ext cx="4897672" cy="5947173"/>
            </a:xfrm>
            <a:prstGeom prst="rect">
              <a:avLst/>
            </a:prstGeom>
            <a:ln w="12700" cap="flat">
              <a:noFill/>
              <a:round/>
            </a:ln>
            <a:effectLst/>
          </p:spPr>
        </p:pic>
        <p:sp>
          <p:nvSpPr>
            <p:cNvPr id="526" name="George Boole"/>
            <p:cNvSpPr txBox="1"/>
            <p:nvPr/>
          </p:nvSpPr>
          <p:spPr>
            <a:xfrm>
              <a:off x="1295569" y="6051578"/>
              <a:ext cx="2764653" cy="5207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sz="2800" i="1"/>
              </a:lvl1pPr>
            </a:lstStyle>
            <a:p>
              <a:r>
                <a:t>George Boole</a:t>
              </a:r>
            </a:p>
          </p:txBody>
        </p:sp>
      </p:grpSp>
      <p:sp>
        <p:nvSpPr>
          <p:cNvPr id="528" name="While Statements"/>
          <p:cNvSpPr txBox="1">
            <a:spLocks noGrp="1"/>
          </p:cNvSpPr>
          <p:nvPr>
            <p:ph type="title"/>
          </p:nvPr>
        </p:nvSpPr>
        <p:spPr>
          <a:prstGeom prst="rect">
            <a:avLst/>
          </a:prstGeom>
        </p:spPr>
        <p:txBody>
          <a:bodyPr/>
          <a:lstStyle/>
          <a:p>
            <a:r>
              <a:rPr lang="en-US" dirty="0"/>
              <a:t>Iteration: </a:t>
            </a:r>
            <a:r>
              <a:rPr dirty="0"/>
              <a:t>While Statements</a:t>
            </a:r>
          </a:p>
        </p:txBody>
      </p:sp>
      <p:sp>
        <p:nvSpPr>
          <p:cNvPr id="529" name="Triangle"/>
          <p:cNvSpPr/>
          <p:nvPr/>
        </p:nvSpPr>
        <p:spPr>
          <a:xfrm rot="5400000">
            <a:off x="8369300" y="4452342"/>
            <a:ext cx="381000" cy="3810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0" name="Triangle"/>
          <p:cNvSpPr/>
          <p:nvPr/>
        </p:nvSpPr>
        <p:spPr>
          <a:xfrm rot="5400000">
            <a:off x="8369300" y="51181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1" name="Triangle"/>
          <p:cNvSpPr/>
          <p:nvPr/>
        </p:nvSpPr>
        <p:spPr>
          <a:xfrm rot="5400000">
            <a:off x="8369300" y="57658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2" name="Triangle"/>
          <p:cNvSpPr/>
          <p:nvPr/>
        </p:nvSpPr>
        <p:spPr>
          <a:xfrm rot="5400000">
            <a:off x="8369300" y="64516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3" name="Triangle"/>
          <p:cNvSpPr/>
          <p:nvPr/>
        </p:nvSpPr>
        <p:spPr>
          <a:xfrm rot="5400000">
            <a:off x="8369300" y="51181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4" name="Triangle"/>
          <p:cNvSpPr/>
          <p:nvPr/>
        </p:nvSpPr>
        <p:spPr>
          <a:xfrm rot="5400000">
            <a:off x="8369300" y="57658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5" name="Triangle"/>
          <p:cNvSpPr/>
          <p:nvPr/>
        </p:nvSpPr>
        <p:spPr>
          <a:xfrm rot="5400000">
            <a:off x="8369300" y="64516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6" name="Triangle"/>
          <p:cNvSpPr/>
          <p:nvPr/>
        </p:nvSpPr>
        <p:spPr>
          <a:xfrm rot="5400000">
            <a:off x="8369300" y="51181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7" name="Triangle"/>
          <p:cNvSpPr/>
          <p:nvPr/>
        </p:nvSpPr>
        <p:spPr>
          <a:xfrm rot="5400000">
            <a:off x="8369300" y="57658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8" name="Triangle"/>
          <p:cNvSpPr/>
          <p:nvPr/>
        </p:nvSpPr>
        <p:spPr>
          <a:xfrm rot="5400000">
            <a:off x="8369300" y="64516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39" name="Triangle"/>
          <p:cNvSpPr/>
          <p:nvPr/>
        </p:nvSpPr>
        <p:spPr>
          <a:xfrm rot="5400000">
            <a:off x="8369300" y="5118100"/>
            <a:ext cx="381000" cy="3810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E11831"/>
          </a:solidFill>
          <a:ln w="50800">
            <a:solidFill>
              <a:srgbClr val="000000"/>
            </a:solidFill>
          </a:ln>
        </p:spPr>
        <p:txBody>
          <a:bodyPr lIns="50800" tIns="50800" rIns="50800" bIns="50800" anchor="ct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540" name="1. Evaluate the header’s expression.…"/>
          <p:cNvSpPr txBox="1"/>
          <p:nvPr/>
        </p:nvSpPr>
        <p:spPr>
          <a:xfrm>
            <a:off x="10426700" y="9036050"/>
            <a:ext cx="9652000" cy="3479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1. Evaluate the header’s expression.</a:t>
            </a:r>
          </a:p>
          <a:p>
            <a:endParaRPr/>
          </a:p>
          <a:p>
            <a:r>
              <a:t>2. If it is a true value, </a:t>
            </a:r>
            <a:br/>
            <a:r>
              <a:t>   execute the (whole) suite,</a:t>
            </a:r>
            <a:br/>
            <a:r>
              <a:t>   then return to step 1.</a:t>
            </a:r>
          </a:p>
          <a:p>
            <a:endParaRPr/>
          </a:p>
        </p:txBody>
      </p:sp>
      <p:pic>
        <p:nvPicPr>
          <p:cNvPr id="541" name="Screen Shot 2013-09-03 at 8.35.21 PM.png" descr="Screen Shot 2013-09-03 at 8.35.21 PM.png"/>
          <p:cNvPicPr>
            <a:picLocks noChangeAspect="1"/>
          </p:cNvPicPr>
          <p:nvPr/>
        </p:nvPicPr>
        <p:blipFill>
          <a:blip r:embed="rId3">
            <a:extLst/>
          </a:blip>
          <a:stretch>
            <a:fillRect/>
          </a:stretch>
        </p:blipFill>
        <p:spPr>
          <a:xfrm>
            <a:off x="8978900" y="4064000"/>
            <a:ext cx="6985000" cy="3098800"/>
          </a:xfrm>
          <a:prstGeom prst="rect">
            <a:avLst/>
          </a:prstGeom>
          <a:ln w="12700"/>
        </p:spPr>
      </p:pic>
      <p:grpSp>
        <p:nvGrpSpPr>
          <p:cNvPr id="544" name="Group"/>
          <p:cNvGrpSpPr/>
          <p:nvPr/>
        </p:nvGrpSpPr>
        <p:grpSpPr>
          <a:xfrm>
            <a:off x="16649700" y="4152900"/>
            <a:ext cx="5346700" cy="2518787"/>
            <a:chOff x="0" y="0"/>
            <a:chExt cx="5346700" cy="2518786"/>
          </a:xfrm>
        </p:grpSpPr>
        <p:pic>
          <p:nvPicPr>
            <p:cNvPr id="542" name="droppedImage.png" descr="droppedImage.png"/>
            <p:cNvPicPr>
              <a:picLocks noChangeAspect="1"/>
            </p:cNvPicPr>
            <p:nvPr/>
          </p:nvPicPr>
          <p:blipFill>
            <a:blip r:embed="rId4">
              <a:extLst/>
            </a:blip>
            <a:stretch>
              <a:fillRect/>
            </a:stretch>
          </p:blipFill>
          <p:spPr>
            <a:xfrm>
              <a:off x="0" y="0"/>
              <a:ext cx="3251200" cy="2518787"/>
            </a:xfrm>
            <a:prstGeom prst="rect">
              <a:avLst/>
            </a:prstGeom>
            <a:ln w="12700" cap="flat">
              <a:noFill/>
              <a:round/>
            </a:ln>
            <a:effectLst/>
          </p:spPr>
        </p:pic>
        <p:sp>
          <p:nvSpPr>
            <p:cNvPr id="543" name="Rectangle"/>
            <p:cNvSpPr/>
            <p:nvPr/>
          </p:nvSpPr>
          <p:spPr>
            <a:xfrm>
              <a:off x="3060700" y="139700"/>
              <a:ext cx="2286000" cy="2159000"/>
            </a:xfrm>
            <a:prstGeom prst="rect">
              <a:avLst/>
            </a:prstGeom>
            <a:solidFill>
              <a:srgbClr val="C6DFEC"/>
            </a:solidFill>
            <a:ln w="12700" cap="flat">
              <a:noFill/>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549" name="Group"/>
          <p:cNvGrpSpPr/>
          <p:nvPr/>
        </p:nvGrpSpPr>
        <p:grpSpPr>
          <a:xfrm>
            <a:off x="19196431" y="5086350"/>
            <a:ext cx="839923" cy="584200"/>
            <a:chOff x="0" y="0"/>
            <a:chExt cx="839922" cy="584200"/>
          </a:xfrm>
        </p:grpSpPr>
        <p:sp>
          <p:nvSpPr>
            <p:cNvPr id="545" name="1"/>
            <p:cNvSpPr txBox="1"/>
            <p:nvPr/>
          </p:nvSpPr>
          <p:spPr>
            <a:xfrm>
              <a:off x="399668" y="0"/>
              <a:ext cx="440255"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1</a:t>
              </a:r>
            </a:p>
          </p:txBody>
        </p:sp>
        <p:grpSp>
          <p:nvGrpSpPr>
            <p:cNvPr id="548" name="Group"/>
            <p:cNvGrpSpPr/>
            <p:nvPr/>
          </p:nvGrpSpPr>
          <p:grpSpPr>
            <a:xfrm>
              <a:off x="0" y="128175"/>
              <a:ext cx="323026" cy="311660"/>
              <a:chOff x="0" y="0"/>
              <a:chExt cx="323025" cy="311658"/>
            </a:xfrm>
          </p:grpSpPr>
          <p:sp>
            <p:nvSpPr>
              <p:cNvPr id="546" name="Line"/>
              <p:cNvSpPr/>
              <p:nvPr/>
            </p:nvSpPr>
            <p:spPr>
              <a:xfrm>
                <a:off x="0" y="0"/>
                <a:ext cx="302703" cy="302702"/>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547" name="Line"/>
              <p:cNvSpPr/>
              <p:nvPr/>
            </p:nvSpPr>
            <p:spPr>
              <a:xfrm flipH="1">
                <a:off x="17411" y="6043"/>
                <a:ext cx="305615" cy="305616"/>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grpSp>
        <p:nvGrpSpPr>
          <p:cNvPr id="554" name="Group"/>
          <p:cNvGrpSpPr/>
          <p:nvPr/>
        </p:nvGrpSpPr>
        <p:grpSpPr>
          <a:xfrm>
            <a:off x="19697700" y="5086350"/>
            <a:ext cx="872054" cy="584200"/>
            <a:chOff x="0" y="0"/>
            <a:chExt cx="872053" cy="584200"/>
          </a:xfrm>
        </p:grpSpPr>
        <p:sp>
          <p:nvSpPr>
            <p:cNvPr id="550" name="2"/>
            <p:cNvSpPr txBox="1"/>
            <p:nvPr/>
          </p:nvSpPr>
          <p:spPr>
            <a:xfrm>
              <a:off x="431800" y="0"/>
              <a:ext cx="44025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2</a:t>
              </a:r>
            </a:p>
          </p:txBody>
        </p:sp>
        <p:grpSp>
          <p:nvGrpSpPr>
            <p:cNvPr id="553" name="Group"/>
            <p:cNvGrpSpPr/>
            <p:nvPr/>
          </p:nvGrpSpPr>
          <p:grpSpPr>
            <a:xfrm>
              <a:off x="0" y="133350"/>
              <a:ext cx="328184" cy="312849"/>
              <a:chOff x="0" y="0"/>
              <a:chExt cx="328183" cy="312848"/>
            </a:xfrm>
          </p:grpSpPr>
          <p:sp>
            <p:nvSpPr>
              <p:cNvPr id="551" name="Line"/>
              <p:cNvSpPr/>
              <p:nvPr/>
            </p:nvSpPr>
            <p:spPr>
              <a:xfrm>
                <a:off x="0" y="0"/>
                <a:ext cx="302703" cy="302702"/>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552" name="Line"/>
              <p:cNvSpPr/>
              <p:nvPr/>
            </p:nvSpPr>
            <p:spPr>
              <a:xfrm flipH="1">
                <a:off x="22569" y="7234"/>
                <a:ext cx="305615" cy="305615"/>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grpSp>
        <p:nvGrpSpPr>
          <p:cNvPr id="559" name="Group"/>
          <p:cNvGrpSpPr/>
          <p:nvPr/>
        </p:nvGrpSpPr>
        <p:grpSpPr>
          <a:xfrm>
            <a:off x="20256500" y="5086350"/>
            <a:ext cx="846654" cy="584200"/>
            <a:chOff x="0" y="0"/>
            <a:chExt cx="846653" cy="584200"/>
          </a:xfrm>
        </p:grpSpPr>
        <p:sp>
          <p:nvSpPr>
            <p:cNvPr id="555" name="3"/>
            <p:cNvSpPr txBox="1"/>
            <p:nvPr/>
          </p:nvSpPr>
          <p:spPr>
            <a:xfrm>
              <a:off x="406400" y="0"/>
              <a:ext cx="44025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3</a:t>
              </a:r>
            </a:p>
          </p:txBody>
        </p:sp>
        <p:grpSp>
          <p:nvGrpSpPr>
            <p:cNvPr id="558" name="Group"/>
            <p:cNvGrpSpPr/>
            <p:nvPr/>
          </p:nvGrpSpPr>
          <p:grpSpPr>
            <a:xfrm>
              <a:off x="0" y="133350"/>
              <a:ext cx="323024" cy="312849"/>
              <a:chOff x="0" y="0"/>
              <a:chExt cx="323023" cy="312848"/>
            </a:xfrm>
          </p:grpSpPr>
          <p:sp>
            <p:nvSpPr>
              <p:cNvPr id="556" name="Line"/>
              <p:cNvSpPr/>
              <p:nvPr/>
            </p:nvSpPr>
            <p:spPr>
              <a:xfrm>
                <a:off x="0" y="0"/>
                <a:ext cx="302703" cy="302702"/>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557" name="Line"/>
              <p:cNvSpPr/>
              <p:nvPr/>
            </p:nvSpPr>
            <p:spPr>
              <a:xfrm flipH="1">
                <a:off x="17409" y="7234"/>
                <a:ext cx="305615" cy="305615"/>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grpSp>
        <p:nvGrpSpPr>
          <p:cNvPr id="564" name="Group"/>
          <p:cNvGrpSpPr/>
          <p:nvPr/>
        </p:nvGrpSpPr>
        <p:grpSpPr>
          <a:xfrm>
            <a:off x="19202400" y="5721350"/>
            <a:ext cx="833954" cy="584200"/>
            <a:chOff x="0" y="0"/>
            <a:chExt cx="833953" cy="584200"/>
          </a:xfrm>
        </p:grpSpPr>
        <p:sp>
          <p:nvSpPr>
            <p:cNvPr id="560" name="1"/>
            <p:cNvSpPr txBox="1"/>
            <p:nvPr/>
          </p:nvSpPr>
          <p:spPr>
            <a:xfrm>
              <a:off x="393700" y="0"/>
              <a:ext cx="44025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1</a:t>
              </a:r>
            </a:p>
          </p:txBody>
        </p:sp>
        <p:grpSp>
          <p:nvGrpSpPr>
            <p:cNvPr id="563" name="Group"/>
            <p:cNvGrpSpPr/>
            <p:nvPr/>
          </p:nvGrpSpPr>
          <p:grpSpPr>
            <a:xfrm>
              <a:off x="0" y="120650"/>
              <a:ext cx="323421" cy="315628"/>
              <a:chOff x="0" y="0"/>
              <a:chExt cx="323420" cy="315627"/>
            </a:xfrm>
          </p:grpSpPr>
          <p:sp>
            <p:nvSpPr>
              <p:cNvPr id="561" name="Line"/>
              <p:cNvSpPr/>
              <p:nvPr/>
            </p:nvSpPr>
            <p:spPr>
              <a:xfrm>
                <a:off x="0" y="0"/>
                <a:ext cx="302703" cy="302702"/>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562" name="Line"/>
              <p:cNvSpPr/>
              <p:nvPr/>
            </p:nvSpPr>
            <p:spPr>
              <a:xfrm flipH="1">
                <a:off x="17806" y="10012"/>
                <a:ext cx="305615" cy="305616"/>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grpSp>
        <p:nvGrpSpPr>
          <p:cNvPr id="569" name="Group"/>
          <p:cNvGrpSpPr/>
          <p:nvPr/>
        </p:nvGrpSpPr>
        <p:grpSpPr>
          <a:xfrm>
            <a:off x="19697700" y="5721350"/>
            <a:ext cx="872054" cy="584200"/>
            <a:chOff x="0" y="0"/>
            <a:chExt cx="872053" cy="584200"/>
          </a:xfrm>
        </p:grpSpPr>
        <p:sp>
          <p:nvSpPr>
            <p:cNvPr id="565" name="3"/>
            <p:cNvSpPr txBox="1"/>
            <p:nvPr/>
          </p:nvSpPr>
          <p:spPr>
            <a:xfrm>
              <a:off x="431800" y="0"/>
              <a:ext cx="44025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3</a:t>
              </a:r>
            </a:p>
          </p:txBody>
        </p:sp>
        <p:grpSp>
          <p:nvGrpSpPr>
            <p:cNvPr id="568" name="Group"/>
            <p:cNvGrpSpPr/>
            <p:nvPr/>
          </p:nvGrpSpPr>
          <p:grpSpPr>
            <a:xfrm>
              <a:off x="0" y="120650"/>
              <a:ext cx="328184" cy="315628"/>
              <a:chOff x="0" y="0"/>
              <a:chExt cx="328183" cy="315627"/>
            </a:xfrm>
          </p:grpSpPr>
          <p:sp>
            <p:nvSpPr>
              <p:cNvPr id="566" name="Line"/>
              <p:cNvSpPr/>
              <p:nvPr/>
            </p:nvSpPr>
            <p:spPr>
              <a:xfrm>
                <a:off x="0" y="0"/>
                <a:ext cx="302703" cy="302702"/>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567" name="Line"/>
              <p:cNvSpPr/>
              <p:nvPr/>
            </p:nvSpPr>
            <p:spPr>
              <a:xfrm flipH="1">
                <a:off x="22569" y="10012"/>
                <a:ext cx="305615" cy="305616"/>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grpSp>
        <p:nvGrpSpPr>
          <p:cNvPr id="574" name="Group"/>
          <p:cNvGrpSpPr/>
          <p:nvPr/>
        </p:nvGrpSpPr>
        <p:grpSpPr>
          <a:xfrm>
            <a:off x="20256500" y="5721350"/>
            <a:ext cx="846654" cy="584200"/>
            <a:chOff x="0" y="0"/>
            <a:chExt cx="846653" cy="584200"/>
          </a:xfrm>
        </p:grpSpPr>
        <p:sp>
          <p:nvSpPr>
            <p:cNvPr id="570" name="6"/>
            <p:cNvSpPr txBox="1"/>
            <p:nvPr/>
          </p:nvSpPr>
          <p:spPr>
            <a:xfrm>
              <a:off x="406400" y="0"/>
              <a:ext cx="44025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6</a:t>
              </a:r>
            </a:p>
          </p:txBody>
        </p:sp>
        <p:grpSp>
          <p:nvGrpSpPr>
            <p:cNvPr id="573" name="Group"/>
            <p:cNvGrpSpPr/>
            <p:nvPr/>
          </p:nvGrpSpPr>
          <p:grpSpPr>
            <a:xfrm>
              <a:off x="0" y="120650"/>
              <a:ext cx="323024" cy="315628"/>
              <a:chOff x="0" y="0"/>
              <a:chExt cx="323023" cy="315627"/>
            </a:xfrm>
          </p:grpSpPr>
          <p:sp>
            <p:nvSpPr>
              <p:cNvPr id="571" name="Line"/>
              <p:cNvSpPr/>
              <p:nvPr/>
            </p:nvSpPr>
            <p:spPr>
              <a:xfrm>
                <a:off x="0" y="0"/>
                <a:ext cx="302703" cy="302702"/>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572" name="Line"/>
              <p:cNvSpPr/>
              <p:nvPr/>
            </p:nvSpPr>
            <p:spPr>
              <a:xfrm flipH="1">
                <a:off x="17409" y="10012"/>
                <a:ext cx="305615" cy="305616"/>
              </a:xfrm>
              <a:prstGeom prst="line">
                <a:avLst/>
              </a:prstGeom>
              <a:noFill/>
              <a:ln w="38100" cap="flat">
                <a:solidFill>
                  <a:srgbClr val="CD21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sp>
        <p:nvSpPr>
          <p:cNvPr id="57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21</a:t>
            </a:fld>
            <a:endParaRPr/>
          </a:p>
        </p:txBody>
      </p:sp>
      <p:sp>
        <p:nvSpPr>
          <p:cNvPr id="576" name="Rounded Rectangle"/>
          <p:cNvSpPr/>
          <p:nvPr/>
        </p:nvSpPr>
        <p:spPr>
          <a:xfrm>
            <a:off x="11417300" y="5029200"/>
            <a:ext cx="1473200" cy="558800"/>
          </a:xfrm>
          <a:prstGeom prst="roundRect">
            <a:avLst>
              <a:gd name="adj" fmla="val 25000"/>
            </a:avLst>
          </a:prstGeom>
          <a:ln w="38100">
            <a:solidFill>
              <a:srgbClr val="007ECF"/>
            </a:solidFill>
          </a:ln>
        </p:spPr>
        <p:txBody>
          <a:bodyPr lIns="50800" tIns="50800" rIns="50800" bIns="50800" anchor="ctr"/>
          <a:lstStyle/>
          <a:p>
            <a:pPr algn="ctr">
              <a:defRPr>
                <a:solidFill>
                  <a:srgbClr val="4B4B4B"/>
                </a:solidFill>
                <a:uFill>
                  <a:solidFill>
                    <a:srgbClr val="4B4B4B"/>
                  </a:solidFill>
                </a:uFill>
              </a:defRPr>
            </a:pPr>
            <a:endParaRPr/>
          </a:p>
        </p:txBody>
      </p:sp>
      <p:sp>
        <p:nvSpPr>
          <p:cNvPr id="577" name="(Demo)"/>
          <p:cNvSpPr txBox="1"/>
          <p:nvPr/>
        </p:nvSpPr>
        <p:spPr>
          <a:xfrm>
            <a:off x="11353800" y="2483783"/>
            <a:ext cx="1994777"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(Demo</a:t>
            </a:r>
            <a:r>
              <a:rPr lang="en-US" dirty="0"/>
              <a:t>4</a:t>
            </a:r>
            <a:r>
              <a:rPr dirty="0"/>
              <a:t>)</a:t>
            </a:r>
          </a:p>
        </p:txBody>
      </p:sp>
      <p:sp>
        <p:nvSpPr>
          <p:cNvPr id="578" name="Execution Rule for While Statements:"/>
          <p:cNvSpPr txBox="1"/>
          <p:nvPr/>
        </p:nvSpPr>
        <p:spPr>
          <a:xfrm>
            <a:off x="9787905" y="7926387"/>
            <a:ext cx="11912601" cy="876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spcBef>
                <a:spcPts val="4600"/>
              </a:spcBef>
              <a:defRPr b="1"/>
            </a:lvl1pPr>
          </a:lstStyle>
          <a:p>
            <a:r>
              <a:t>Execution Rule for While Statements:</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78"/>
                                        </p:tgtEl>
                                        <p:attrNameLst>
                                          <p:attrName>style.visibility</p:attrName>
                                        </p:attrNameLst>
                                      </p:cBhvr>
                                      <p:to>
                                        <p:strVal val="visible"/>
                                      </p:to>
                                    </p:set>
                                  </p:childTnLst>
                                </p:cTn>
                              </p:par>
                            </p:childTnLst>
                          </p:cTn>
                        </p:par>
                        <p:par>
                          <p:cTn id="11" fill="hold">
                            <p:stCondLst>
                              <p:cond delay="0"/>
                            </p:stCondLst>
                            <p:childTnLst>
                              <p:par>
                                <p:cTn id="12" presetID="1" presetClass="entr" presetSubtype="0" fill="hold" grpId="3" nodeType="afterEffect">
                                  <p:stCondLst>
                                    <p:cond delay="0"/>
                                  </p:stCondLst>
                                  <p:iterate>
                                    <p:tmAbs val="0"/>
                                  </p:iterate>
                                  <p:childTnLst>
                                    <p:set>
                                      <p:cBhvr>
                                        <p:cTn id="13" fill="hold"/>
                                        <p:tgtEl>
                                          <p:spTgt spid="540"/>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3" presetClass="entr" presetSubtype="16" fill="hold" grpId="4" nodeType="clickEffect">
                                  <p:stCondLst>
                                    <p:cond delay="0"/>
                                  </p:stCondLst>
                                  <p:iterate>
                                    <p:tmAbs val="0"/>
                                  </p:iterate>
                                  <p:childTnLst>
                                    <p:set>
                                      <p:cBhvr>
                                        <p:cTn id="17" fill="hold"/>
                                        <p:tgtEl>
                                          <p:spTgt spid="527"/>
                                        </p:tgtEl>
                                        <p:attrNameLst>
                                          <p:attrName>style.visibility</p:attrName>
                                        </p:attrNameLst>
                                      </p:cBhvr>
                                      <p:to>
                                        <p:strVal val="visible"/>
                                      </p:to>
                                    </p:set>
                                    <p:anim calcmode="lin" valueType="num">
                                      <p:cBhvr>
                                        <p:cTn id="18" dur="250" fill="hold"/>
                                        <p:tgtEl>
                                          <p:spTgt spid="527"/>
                                        </p:tgtEl>
                                        <p:attrNameLst>
                                          <p:attrName>ppt_w</p:attrName>
                                        </p:attrNameLst>
                                      </p:cBhvr>
                                      <p:tavLst>
                                        <p:tav tm="0">
                                          <p:val>
                                            <p:fltVal val="0"/>
                                          </p:val>
                                        </p:tav>
                                        <p:tav tm="100000">
                                          <p:val>
                                            <p:strVal val="#ppt_w"/>
                                          </p:val>
                                        </p:tav>
                                      </p:tavLst>
                                    </p:anim>
                                    <p:anim calcmode="lin" valueType="num">
                                      <p:cBhvr>
                                        <p:cTn id="19" dur="250" fill="hold"/>
                                        <p:tgtEl>
                                          <p:spTgt spid="527"/>
                                        </p:tgtEl>
                                        <p:attrNameLst>
                                          <p:attrName>ppt_h</p:attrName>
                                        </p:attrNameLst>
                                      </p:cBhvr>
                                      <p:tavLst>
                                        <p:tav tm="0">
                                          <p:val>
                                            <p:fltVal val="0"/>
                                          </p:val>
                                        </p:tav>
                                        <p:tav tm="100000">
                                          <p:val>
                                            <p:strVal val="#ppt_h"/>
                                          </p:val>
                                        </p:tav>
                                      </p:tavLst>
                                    </p:anim>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5" nodeType="clickEffect">
                                  <p:stCondLst>
                                    <p:cond delay="0"/>
                                  </p:stCondLst>
                                  <p:iterate>
                                    <p:tmAbs val="0"/>
                                  </p:iterate>
                                  <p:childTnLst>
                                    <p:set>
                                      <p:cBhvr>
                                        <p:cTn id="23" fill="hold"/>
                                        <p:tgtEl>
                                          <p:spTgt spid="576"/>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23" presetClass="entr" presetSubtype="16" fill="hold" grpId="6" nodeType="clickEffect">
                                  <p:stCondLst>
                                    <p:cond delay="0"/>
                                  </p:stCondLst>
                                  <p:iterate type="lt">
                                    <p:tmAbs val="0"/>
                                  </p:iterate>
                                  <p:childTnLst>
                                    <p:set>
                                      <p:cBhvr>
                                        <p:cTn id="27" fill="hold"/>
                                        <p:tgtEl>
                                          <p:spTgt spid="529"/>
                                        </p:tgtEl>
                                        <p:attrNameLst>
                                          <p:attrName>style.visibility</p:attrName>
                                        </p:attrNameLst>
                                      </p:cBhvr>
                                      <p:to>
                                        <p:strVal val="visible"/>
                                      </p:to>
                                    </p:set>
                                    <p:anim calcmode="lin" valueType="num">
                                      <p:cBhvr>
                                        <p:cTn id="28" dur="100" fill="hold"/>
                                        <p:tgtEl>
                                          <p:spTgt spid="529"/>
                                        </p:tgtEl>
                                        <p:attrNameLst>
                                          <p:attrName>ppt_w</p:attrName>
                                        </p:attrNameLst>
                                      </p:cBhvr>
                                      <p:tavLst>
                                        <p:tav tm="0">
                                          <p:val>
                                            <p:fltVal val="0"/>
                                          </p:val>
                                        </p:tav>
                                        <p:tav tm="100000">
                                          <p:val>
                                            <p:strVal val="#ppt_w"/>
                                          </p:val>
                                        </p:tav>
                                      </p:tavLst>
                                    </p:anim>
                                    <p:anim calcmode="lin" valueType="num">
                                      <p:cBhvr>
                                        <p:cTn id="29" dur="100" fill="hold"/>
                                        <p:tgtEl>
                                          <p:spTgt spid="529"/>
                                        </p:tgtEl>
                                        <p:attrNameLst>
                                          <p:attrName>ppt_h</p:attrName>
                                        </p:attrNameLst>
                                      </p:cBhvr>
                                      <p:tavLst>
                                        <p:tav tm="0">
                                          <p:val>
                                            <p:fltVal val="0"/>
                                          </p:val>
                                        </p:tav>
                                        <p:tav tm="100000">
                                          <p:val>
                                            <p:strVal val="#ppt_h"/>
                                          </p:val>
                                        </p:tav>
                                      </p:tavLst>
                                    </p:anim>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7" nodeType="clickEffect">
                                  <p:stCondLst>
                                    <p:cond delay="0"/>
                                  </p:stCondLst>
                                  <p:iterate>
                                    <p:tmAbs val="0"/>
                                  </p:iterate>
                                  <p:childTnLst>
                                    <p:set>
                                      <p:cBhvr>
                                        <p:cTn id="33" fill="hold"/>
                                        <p:tgtEl>
                                          <p:spTgt spid="54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23" presetClass="entr" presetSubtype="16" fill="hold" grpId="8" nodeType="clickEffect">
                                  <p:stCondLst>
                                    <p:cond delay="0"/>
                                  </p:stCondLst>
                                  <p:iterate type="lt">
                                    <p:tmAbs val="0"/>
                                  </p:iterate>
                                  <p:childTnLst>
                                    <p:set>
                                      <p:cBhvr>
                                        <p:cTn id="37" fill="hold"/>
                                        <p:tgtEl>
                                          <p:spTgt spid="530"/>
                                        </p:tgtEl>
                                        <p:attrNameLst>
                                          <p:attrName>style.visibility</p:attrName>
                                        </p:attrNameLst>
                                      </p:cBhvr>
                                      <p:to>
                                        <p:strVal val="visible"/>
                                      </p:to>
                                    </p:set>
                                    <p:anim calcmode="lin" valueType="num">
                                      <p:cBhvr>
                                        <p:cTn id="38" dur="100" fill="hold"/>
                                        <p:tgtEl>
                                          <p:spTgt spid="530"/>
                                        </p:tgtEl>
                                        <p:attrNameLst>
                                          <p:attrName>ppt_w</p:attrName>
                                        </p:attrNameLst>
                                      </p:cBhvr>
                                      <p:tavLst>
                                        <p:tav tm="0">
                                          <p:val>
                                            <p:fltVal val="0"/>
                                          </p:val>
                                        </p:tav>
                                        <p:tav tm="100000">
                                          <p:val>
                                            <p:strVal val="#ppt_w"/>
                                          </p:val>
                                        </p:tav>
                                      </p:tavLst>
                                    </p:anim>
                                    <p:anim calcmode="lin" valueType="num">
                                      <p:cBhvr>
                                        <p:cTn id="39" dur="100" fill="hold"/>
                                        <p:tgtEl>
                                          <p:spTgt spid="530"/>
                                        </p:tgtEl>
                                        <p:attrNameLst>
                                          <p:attrName>ppt_h</p:attrName>
                                        </p:attrNameLst>
                                      </p:cBhvr>
                                      <p:tavLst>
                                        <p:tav tm="0">
                                          <p:val>
                                            <p:fltVal val="0"/>
                                          </p:val>
                                        </p:tav>
                                        <p:tav tm="100000">
                                          <p:val>
                                            <p:strVal val="#ppt_h"/>
                                          </p:val>
                                        </p:tav>
                                      </p:tavLst>
                                    </p:anim>
                                  </p:childTnLst>
                                </p:cTn>
                              </p:par>
                            </p:childTnLst>
                          </p:cTn>
                        </p:par>
                        <p:par>
                          <p:cTn id="40" fill="hold">
                            <p:stCondLst>
                              <p:cond delay="100"/>
                            </p:stCondLst>
                            <p:childTnLst>
                              <p:par>
                                <p:cTn id="41" presetID="1" presetClass="exit" presetSubtype="0" fill="hold" grpId="9" nodeType="afterEffect">
                                  <p:stCondLst>
                                    <p:cond delay="0"/>
                                  </p:stCondLst>
                                  <p:iterate>
                                    <p:tmAbs val="0"/>
                                  </p:iterate>
                                  <p:childTnLst>
                                    <p:set>
                                      <p:cBhvr>
                                        <p:cTn id="42" fill="hold">
                                          <p:stCondLst>
                                            <p:cond delay="0"/>
                                          </p:stCondLst>
                                        </p:cTn>
                                        <p:tgtEl>
                                          <p:spTgt spid="529"/>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23" presetClass="entr" presetSubtype="16" fill="hold" grpId="10" nodeType="clickEffect">
                                  <p:stCondLst>
                                    <p:cond delay="0"/>
                                  </p:stCondLst>
                                  <p:iterate type="lt">
                                    <p:tmAbs val="0"/>
                                  </p:iterate>
                                  <p:childTnLst>
                                    <p:set>
                                      <p:cBhvr>
                                        <p:cTn id="46" fill="hold"/>
                                        <p:tgtEl>
                                          <p:spTgt spid="531"/>
                                        </p:tgtEl>
                                        <p:attrNameLst>
                                          <p:attrName>style.visibility</p:attrName>
                                        </p:attrNameLst>
                                      </p:cBhvr>
                                      <p:to>
                                        <p:strVal val="visible"/>
                                      </p:to>
                                    </p:set>
                                    <p:anim calcmode="lin" valueType="num">
                                      <p:cBhvr>
                                        <p:cTn id="47" dur="100" fill="hold"/>
                                        <p:tgtEl>
                                          <p:spTgt spid="531"/>
                                        </p:tgtEl>
                                        <p:attrNameLst>
                                          <p:attrName>ppt_w</p:attrName>
                                        </p:attrNameLst>
                                      </p:cBhvr>
                                      <p:tavLst>
                                        <p:tav tm="0">
                                          <p:val>
                                            <p:fltVal val="0"/>
                                          </p:val>
                                        </p:tav>
                                        <p:tav tm="100000">
                                          <p:val>
                                            <p:strVal val="#ppt_w"/>
                                          </p:val>
                                        </p:tav>
                                      </p:tavLst>
                                    </p:anim>
                                    <p:anim calcmode="lin" valueType="num">
                                      <p:cBhvr>
                                        <p:cTn id="48" dur="100" fill="hold"/>
                                        <p:tgtEl>
                                          <p:spTgt spid="531"/>
                                        </p:tgtEl>
                                        <p:attrNameLst>
                                          <p:attrName>ppt_h</p:attrName>
                                        </p:attrNameLst>
                                      </p:cBhvr>
                                      <p:tavLst>
                                        <p:tav tm="0">
                                          <p:val>
                                            <p:fltVal val="0"/>
                                          </p:val>
                                        </p:tav>
                                        <p:tav tm="100000">
                                          <p:val>
                                            <p:strVal val="#ppt_h"/>
                                          </p:val>
                                        </p:tav>
                                      </p:tavLst>
                                    </p:anim>
                                  </p:childTnLst>
                                </p:cTn>
                              </p:par>
                            </p:childTnLst>
                          </p:cTn>
                        </p:par>
                        <p:par>
                          <p:cTn id="49" fill="hold">
                            <p:stCondLst>
                              <p:cond delay="100"/>
                            </p:stCondLst>
                            <p:childTnLst>
                              <p:par>
                                <p:cTn id="50" presetID="1" presetClass="exit" presetSubtype="0" fill="hold" grpId="11" nodeType="afterEffect">
                                  <p:stCondLst>
                                    <p:cond delay="0"/>
                                  </p:stCondLst>
                                  <p:iterate>
                                    <p:tmAbs val="0"/>
                                  </p:iterate>
                                  <p:childTnLst>
                                    <p:set>
                                      <p:cBhvr>
                                        <p:cTn id="51" fill="hold">
                                          <p:stCondLst>
                                            <p:cond delay="0"/>
                                          </p:stCondLst>
                                        </p:cTn>
                                        <p:tgtEl>
                                          <p:spTgt spid="530"/>
                                        </p:tgtEl>
                                        <p:attrNameLst>
                                          <p:attrName>style.visibility</p:attrName>
                                        </p:attrNameLst>
                                      </p:cBhvr>
                                      <p:to>
                                        <p:strVal val="hidden"/>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12" nodeType="clickEffect">
                                  <p:stCondLst>
                                    <p:cond delay="0"/>
                                  </p:stCondLst>
                                  <p:iterate>
                                    <p:tmAbs val="0"/>
                                  </p:iterate>
                                  <p:childTnLst>
                                    <p:set>
                                      <p:cBhvr>
                                        <p:cTn id="55" fill="hold"/>
                                        <p:tgtEl>
                                          <p:spTgt spid="549"/>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23" presetClass="entr" presetSubtype="16" fill="hold" grpId="13" nodeType="clickEffect">
                                  <p:stCondLst>
                                    <p:cond delay="0"/>
                                  </p:stCondLst>
                                  <p:iterate type="lt">
                                    <p:tmAbs val="0"/>
                                  </p:iterate>
                                  <p:childTnLst>
                                    <p:set>
                                      <p:cBhvr>
                                        <p:cTn id="59" fill="hold"/>
                                        <p:tgtEl>
                                          <p:spTgt spid="532"/>
                                        </p:tgtEl>
                                        <p:attrNameLst>
                                          <p:attrName>style.visibility</p:attrName>
                                        </p:attrNameLst>
                                      </p:cBhvr>
                                      <p:to>
                                        <p:strVal val="visible"/>
                                      </p:to>
                                    </p:set>
                                    <p:anim calcmode="lin" valueType="num">
                                      <p:cBhvr>
                                        <p:cTn id="60" dur="100" fill="hold"/>
                                        <p:tgtEl>
                                          <p:spTgt spid="532"/>
                                        </p:tgtEl>
                                        <p:attrNameLst>
                                          <p:attrName>ppt_w</p:attrName>
                                        </p:attrNameLst>
                                      </p:cBhvr>
                                      <p:tavLst>
                                        <p:tav tm="0">
                                          <p:val>
                                            <p:fltVal val="0"/>
                                          </p:val>
                                        </p:tav>
                                        <p:tav tm="100000">
                                          <p:val>
                                            <p:strVal val="#ppt_w"/>
                                          </p:val>
                                        </p:tav>
                                      </p:tavLst>
                                    </p:anim>
                                    <p:anim calcmode="lin" valueType="num">
                                      <p:cBhvr>
                                        <p:cTn id="61" dur="100" fill="hold"/>
                                        <p:tgtEl>
                                          <p:spTgt spid="532"/>
                                        </p:tgtEl>
                                        <p:attrNameLst>
                                          <p:attrName>ppt_h</p:attrName>
                                        </p:attrNameLst>
                                      </p:cBhvr>
                                      <p:tavLst>
                                        <p:tav tm="0">
                                          <p:val>
                                            <p:fltVal val="0"/>
                                          </p:val>
                                        </p:tav>
                                        <p:tav tm="100000">
                                          <p:val>
                                            <p:strVal val="#ppt_h"/>
                                          </p:val>
                                        </p:tav>
                                      </p:tavLst>
                                    </p:anim>
                                  </p:childTnLst>
                                </p:cTn>
                              </p:par>
                            </p:childTnLst>
                          </p:cTn>
                        </p:par>
                        <p:par>
                          <p:cTn id="62" fill="hold">
                            <p:stCondLst>
                              <p:cond delay="100"/>
                            </p:stCondLst>
                            <p:childTnLst>
                              <p:par>
                                <p:cTn id="63" presetID="1" presetClass="exit" presetSubtype="0" fill="hold" grpId="14" nodeType="afterEffect">
                                  <p:stCondLst>
                                    <p:cond delay="0"/>
                                  </p:stCondLst>
                                  <p:iterate>
                                    <p:tmAbs val="0"/>
                                  </p:iterate>
                                  <p:childTnLst>
                                    <p:set>
                                      <p:cBhvr>
                                        <p:cTn id="64" fill="hold">
                                          <p:stCondLst>
                                            <p:cond delay="0"/>
                                          </p:stCondLst>
                                        </p:cTn>
                                        <p:tgtEl>
                                          <p:spTgt spid="531"/>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15" nodeType="clickEffect">
                                  <p:stCondLst>
                                    <p:cond delay="0"/>
                                  </p:stCondLst>
                                  <p:iterate>
                                    <p:tmAbs val="0"/>
                                  </p:iterate>
                                  <p:childTnLst>
                                    <p:set>
                                      <p:cBhvr>
                                        <p:cTn id="68" fill="hold"/>
                                        <p:tgtEl>
                                          <p:spTgt spid="564"/>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23" presetClass="entr" presetSubtype="16" fill="hold" grpId="16" nodeType="clickEffect">
                                  <p:stCondLst>
                                    <p:cond delay="0"/>
                                  </p:stCondLst>
                                  <p:iterate type="lt">
                                    <p:tmAbs val="0"/>
                                  </p:iterate>
                                  <p:childTnLst>
                                    <p:set>
                                      <p:cBhvr>
                                        <p:cTn id="72" fill="hold"/>
                                        <p:tgtEl>
                                          <p:spTgt spid="533"/>
                                        </p:tgtEl>
                                        <p:attrNameLst>
                                          <p:attrName>style.visibility</p:attrName>
                                        </p:attrNameLst>
                                      </p:cBhvr>
                                      <p:to>
                                        <p:strVal val="visible"/>
                                      </p:to>
                                    </p:set>
                                    <p:anim calcmode="lin" valueType="num">
                                      <p:cBhvr>
                                        <p:cTn id="73" dur="100" fill="hold"/>
                                        <p:tgtEl>
                                          <p:spTgt spid="533"/>
                                        </p:tgtEl>
                                        <p:attrNameLst>
                                          <p:attrName>ppt_w</p:attrName>
                                        </p:attrNameLst>
                                      </p:cBhvr>
                                      <p:tavLst>
                                        <p:tav tm="0">
                                          <p:val>
                                            <p:fltVal val="0"/>
                                          </p:val>
                                        </p:tav>
                                        <p:tav tm="100000">
                                          <p:val>
                                            <p:strVal val="#ppt_w"/>
                                          </p:val>
                                        </p:tav>
                                      </p:tavLst>
                                    </p:anim>
                                    <p:anim calcmode="lin" valueType="num">
                                      <p:cBhvr>
                                        <p:cTn id="74" dur="100" fill="hold"/>
                                        <p:tgtEl>
                                          <p:spTgt spid="533"/>
                                        </p:tgtEl>
                                        <p:attrNameLst>
                                          <p:attrName>ppt_h</p:attrName>
                                        </p:attrNameLst>
                                      </p:cBhvr>
                                      <p:tavLst>
                                        <p:tav tm="0">
                                          <p:val>
                                            <p:fltVal val="0"/>
                                          </p:val>
                                        </p:tav>
                                        <p:tav tm="100000">
                                          <p:val>
                                            <p:strVal val="#ppt_h"/>
                                          </p:val>
                                        </p:tav>
                                      </p:tavLst>
                                    </p:anim>
                                  </p:childTnLst>
                                </p:cTn>
                              </p:par>
                            </p:childTnLst>
                          </p:cTn>
                        </p:par>
                        <p:par>
                          <p:cTn id="75" fill="hold">
                            <p:stCondLst>
                              <p:cond delay="100"/>
                            </p:stCondLst>
                            <p:childTnLst>
                              <p:par>
                                <p:cTn id="76" presetID="1" presetClass="exit" presetSubtype="0" fill="hold" grpId="17" nodeType="afterEffect">
                                  <p:stCondLst>
                                    <p:cond delay="0"/>
                                  </p:stCondLst>
                                  <p:iterate>
                                    <p:tmAbs val="0"/>
                                  </p:iterate>
                                  <p:childTnLst>
                                    <p:set>
                                      <p:cBhvr>
                                        <p:cTn id="77" fill="hold">
                                          <p:stCondLst>
                                            <p:cond delay="0"/>
                                          </p:stCondLst>
                                        </p:cTn>
                                        <p:tgtEl>
                                          <p:spTgt spid="532"/>
                                        </p:tgtEl>
                                        <p:attrNameLst>
                                          <p:attrName>style.visibility</p:attrName>
                                        </p:attrNameLst>
                                      </p:cBhvr>
                                      <p:to>
                                        <p:strVal val="hidden"/>
                                      </p:to>
                                    </p:set>
                                  </p:childTnLst>
                                </p:cTn>
                              </p:par>
                            </p:childTnLst>
                          </p:cTn>
                        </p:par>
                      </p:childTnLst>
                    </p:cTn>
                  </p:par>
                  <p:par>
                    <p:cTn id="78" fill="hold">
                      <p:stCondLst>
                        <p:cond delay="indefinite"/>
                      </p:stCondLst>
                      <p:childTnLst>
                        <p:par>
                          <p:cTn id="79" fill="hold">
                            <p:stCondLst>
                              <p:cond delay="0"/>
                            </p:stCondLst>
                            <p:childTnLst>
                              <p:par>
                                <p:cTn id="80" presetID="23" presetClass="entr" presetSubtype="16" fill="hold" grpId="18" nodeType="clickEffect">
                                  <p:stCondLst>
                                    <p:cond delay="0"/>
                                  </p:stCondLst>
                                  <p:iterate type="lt">
                                    <p:tmAbs val="0"/>
                                  </p:iterate>
                                  <p:childTnLst>
                                    <p:set>
                                      <p:cBhvr>
                                        <p:cTn id="81" fill="hold"/>
                                        <p:tgtEl>
                                          <p:spTgt spid="534"/>
                                        </p:tgtEl>
                                        <p:attrNameLst>
                                          <p:attrName>style.visibility</p:attrName>
                                        </p:attrNameLst>
                                      </p:cBhvr>
                                      <p:to>
                                        <p:strVal val="visible"/>
                                      </p:to>
                                    </p:set>
                                    <p:anim calcmode="lin" valueType="num">
                                      <p:cBhvr>
                                        <p:cTn id="82" dur="100" fill="hold"/>
                                        <p:tgtEl>
                                          <p:spTgt spid="534"/>
                                        </p:tgtEl>
                                        <p:attrNameLst>
                                          <p:attrName>ppt_w</p:attrName>
                                        </p:attrNameLst>
                                      </p:cBhvr>
                                      <p:tavLst>
                                        <p:tav tm="0">
                                          <p:val>
                                            <p:fltVal val="0"/>
                                          </p:val>
                                        </p:tav>
                                        <p:tav tm="100000">
                                          <p:val>
                                            <p:strVal val="#ppt_w"/>
                                          </p:val>
                                        </p:tav>
                                      </p:tavLst>
                                    </p:anim>
                                    <p:anim calcmode="lin" valueType="num">
                                      <p:cBhvr>
                                        <p:cTn id="83" dur="100" fill="hold"/>
                                        <p:tgtEl>
                                          <p:spTgt spid="534"/>
                                        </p:tgtEl>
                                        <p:attrNameLst>
                                          <p:attrName>ppt_h</p:attrName>
                                        </p:attrNameLst>
                                      </p:cBhvr>
                                      <p:tavLst>
                                        <p:tav tm="0">
                                          <p:val>
                                            <p:fltVal val="0"/>
                                          </p:val>
                                        </p:tav>
                                        <p:tav tm="100000">
                                          <p:val>
                                            <p:strVal val="#ppt_h"/>
                                          </p:val>
                                        </p:tav>
                                      </p:tavLst>
                                    </p:anim>
                                  </p:childTnLst>
                                </p:cTn>
                              </p:par>
                            </p:childTnLst>
                          </p:cTn>
                        </p:par>
                        <p:par>
                          <p:cTn id="84" fill="hold">
                            <p:stCondLst>
                              <p:cond delay="100"/>
                            </p:stCondLst>
                            <p:childTnLst>
                              <p:par>
                                <p:cTn id="85" presetID="1" presetClass="exit" presetSubtype="0" fill="hold" grpId="19" nodeType="afterEffect">
                                  <p:stCondLst>
                                    <p:cond delay="0"/>
                                  </p:stCondLst>
                                  <p:iterate>
                                    <p:tmAbs val="0"/>
                                  </p:iterate>
                                  <p:childTnLst>
                                    <p:set>
                                      <p:cBhvr>
                                        <p:cTn id="86" fill="hold">
                                          <p:stCondLst>
                                            <p:cond delay="0"/>
                                          </p:stCondLst>
                                        </p:cTn>
                                        <p:tgtEl>
                                          <p:spTgt spid="533"/>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20" nodeType="clickEffect">
                                  <p:stCondLst>
                                    <p:cond delay="0"/>
                                  </p:stCondLst>
                                  <p:iterate>
                                    <p:tmAbs val="0"/>
                                  </p:iterate>
                                  <p:childTnLst>
                                    <p:set>
                                      <p:cBhvr>
                                        <p:cTn id="90" fill="hold"/>
                                        <p:tgtEl>
                                          <p:spTgt spid="554"/>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23" presetClass="entr" presetSubtype="16" fill="hold" grpId="21" nodeType="clickEffect">
                                  <p:stCondLst>
                                    <p:cond delay="0"/>
                                  </p:stCondLst>
                                  <p:iterate type="lt">
                                    <p:tmAbs val="0"/>
                                  </p:iterate>
                                  <p:childTnLst>
                                    <p:set>
                                      <p:cBhvr>
                                        <p:cTn id="94" fill="hold"/>
                                        <p:tgtEl>
                                          <p:spTgt spid="535"/>
                                        </p:tgtEl>
                                        <p:attrNameLst>
                                          <p:attrName>style.visibility</p:attrName>
                                        </p:attrNameLst>
                                      </p:cBhvr>
                                      <p:to>
                                        <p:strVal val="visible"/>
                                      </p:to>
                                    </p:set>
                                    <p:anim calcmode="lin" valueType="num">
                                      <p:cBhvr>
                                        <p:cTn id="95" dur="100" fill="hold"/>
                                        <p:tgtEl>
                                          <p:spTgt spid="535"/>
                                        </p:tgtEl>
                                        <p:attrNameLst>
                                          <p:attrName>ppt_w</p:attrName>
                                        </p:attrNameLst>
                                      </p:cBhvr>
                                      <p:tavLst>
                                        <p:tav tm="0">
                                          <p:val>
                                            <p:fltVal val="0"/>
                                          </p:val>
                                        </p:tav>
                                        <p:tav tm="100000">
                                          <p:val>
                                            <p:strVal val="#ppt_w"/>
                                          </p:val>
                                        </p:tav>
                                      </p:tavLst>
                                    </p:anim>
                                    <p:anim calcmode="lin" valueType="num">
                                      <p:cBhvr>
                                        <p:cTn id="96" dur="100" fill="hold"/>
                                        <p:tgtEl>
                                          <p:spTgt spid="535"/>
                                        </p:tgtEl>
                                        <p:attrNameLst>
                                          <p:attrName>ppt_h</p:attrName>
                                        </p:attrNameLst>
                                      </p:cBhvr>
                                      <p:tavLst>
                                        <p:tav tm="0">
                                          <p:val>
                                            <p:fltVal val="0"/>
                                          </p:val>
                                        </p:tav>
                                        <p:tav tm="100000">
                                          <p:val>
                                            <p:strVal val="#ppt_h"/>
                                          </p:val>
                                        </p:tav>
                                      </p:tavLst>
                                    </p:anim>
                                  </p:childTnLst>
                                </p:cTn>
                              </p:par>
                            </p:childTnLst>
                          </p:cTn>
                        </p:par>
                        <p:par>
                          <p:cTn id="97" fill="hold">
                            <p:stCondLst>
                              <p:cond delay="100"/>
                            </p:stCondLst>
                            <p:childTnLst>
                              <p:par>
                                <p:cTn id="98" presetID="1" presetClass="exit" presetSubtype="0" fill="hold" grpId="22" nodeType="afterEffect">
                                  <p:stCondLst>
                                    <p:cond delay="0"/>
                                  </p:stCondLst>
                                  <p:iterate>
                                    <p:tmAbs val="0"/>
                                  </p:iterate>
                                  <p:childTnLst>
                                    <p:set>
                                      <p:cBhvr>
                                        <p:cTn id="99" fill="hold">
                                          <p:stCondLst>
                                            <p:cond delay="0"/>
                                          </p:stCondLst>
                                        </p:cTn>
                                        <p:tgtEl>
                                          <p:spTgt spid="534"/>
                                        </p:tgtEl>
                                        <p:attrNameLst>
                                          <p:attrName>style.visibility</p:attrName>
                                        </p:attrNameLst>
                                      </p:cBhvr>
                                      <p:to>
                                        <p:strVal val="hidden"/>
                                      </p:to>
                                    </p:set>
                                  </p:childTnLst>
                                </p:cTn>
                              </p:par>
                            </p:childTnLst>
                          </p:cTn>
                        </p:par>
                      </p:childTnLst>
                    </p:cTn>
                  </p:par>
                  <p:par>
                    <p:cTn id="100" fill="hold">
                      <p:stCondLst>
                        <p:cond delay="indefinite"/>
                      </p:stCondLst>
                      <p:childTnLst>
                        <p:par>
                          <p:cTn id="101" fill="hold">
                            <p:stCondLst>
                              <p:cond delay="0"/>
                            </p:stCondLst>
                            <p:childTnLst>
                              <p:par>
                                <p:cTn id="102" presetID="1" presetClass="entr" presetSubtype="0" fill="hold" grpId="23" nodeType="clickEffect">
                                  <p:stCondLst>
                                    <p:cond delay="0"/>
                                  </p:stCondLst>
                                  <p:iterate>
                                    <p:tmAbs val="0"/>
                                  </p:iterate>
                                  <p:childTnLst>
                                    <p:set>
                                      <p:cBhvr>
                                        <p:cTn id="103" fill="hold"/>
                                        <p:tgtEl>
                                          <p:spTgt spid="569"/>
                                        </p:tgtEl>
                                        <p:attrNameLst>
                                          <p:attrName>style.visibility</p:attrName>
                                        </p:attrNameLst>
                                      </p:cBhvr>
                                      <p:to>
                                        <p:strVal val="visible"/>
                                      </p:to>
                                    </p:set>
                                  </p:childTnLst>
                                </p:cTn>
                              </p:par>
                            </p:childTnLst>
                          </p:cTn>
                        </p:par>
                      </p:childTnLst>
                    </p:cTn>
                  </p:par>
                  <p:par>
                    <p:cTn id="104" fill="hold">
                      <p:stCondLst>
                        <p:cond delay="indefinite"/>
                      </p:stCondLst>
                      <p:childTnLst>
                        <p:par>
                          <p:cTn id="105" fill="hold">
                            <p:stCondLst>
                              <p:cond delay="0"/>
                            </p:stCondLst>
                            <p:childTnLst>
                              <p:par>
                                <p:cTn id="106" presetID="23" presetClass="entr" presetSubtype="16" fill="hold" grpId="24" nodeType="clickEffect">
                                  <p:stCondLst>
                                    <p:cond delay="0"/>
                                  </p:stCondLst>
                                  <p:iterate type="lt">
                                    <p:tmAbs val="0"/>
                                  </p:iterate>
                                  <p:childTnLst>
                                    <p:set>
                                      <p:cBhvr>
                                        <p:cTn id="107" fill="hold"/>
                                        <p:tgtEl>
                                          <p:spTgt spid="536"/>
                                        </p:tgtEl>
                                        <p:attrNameLst>
                                          <p:attrName>style.visibility</p:attrName>
                                        </p:attrNameLst>
                                      </p:cBhvr>
                                      <p:to>
                                        <p:strVal val="visible"/>
                                      </p:to>
                                    </p:set>
                                    <p:anim calcmode="lin" valueType="num">
                                      <p:cBhvr>
                                        <p:cTn id="108" dur="100" fill="hold"/>
                                        <p:tgtEl>
                                          <p:spTgt spid="536"/>
                                        </p:tgtEl>
                                        <p:attrNameLst>
                                          <p:attrName>ppt_w</p:attrName>
                                        </p:attrNameLst>
                                      </p:cBhvr>
                                      <p:tavLst>
                                        <p:tav tm="0">
                                          <p:val>
                                            <p:fltVal val="0"/>
                                          </p:val>
                                        </p:tav>
                                        <p:tav tm="100000">
                                          <p:val>
                                            <p:strVal val="#ppt_w"/>
                                          </p:val>
                                        </p:tav>
                                      </p:tavLst>
                                    </p:anim>
                                    <p:anim calcmode="lin" valueType="num">
                                      <p:cBhvr>
                                        <p:cTn id="109" dur="100" fill="hold"/>
                                        <p:tgtEl>
                                          <p:spTgt spid="536"/>
                                        </p:tgtEl>
                                        <p:attrNameLst>
                                          <p:attrName>ppt_h</p:attrName>
                                        </p:attrNameLst>
                                      </p:cBhvr>
                                      <p:tavLst>
                                        <p:tav tm="0">
                                          <p:val>
                                            <p:fltVal val="0"/>
                                          </p:val>
                                        </p:tav>
                                        <p:tav tm="100000">
                                          <p:val>
                                            <p:strVal val="#ppt_h"/>
                                          </p:val>
                                        </p:tav>
                                      </p:tavLst>
                                    </p:anim>
                                  </p:childTnLst>
                                </p:cTn>
                              </p:par>
                            </p:childTnLst>
                          </p:cTn>
                        </p:par>
                        <p:par>
                          <p:cTn id="110" fill="hold">
                            <p:stCondLst>
                              <p:cond delay="100"/>
                            </p:stCondLst>
                            <p:childTnLst>
                              <p:par>
                                <p:cTn id="111" presetID="1" presetClass="exit" presetSubtype="0" fill="hold" grpId="25" nodeType="afterEffect">
                                  <p:stCondLst>
                                    <p:cond delay="0"/>
                                  </p:stCondLst>
                                  <p:iterate>
                                    <p:tmAbs val="0"/>
                                  </p:iterate>
                                  <p:childTnLst>
                                    <p:set>
                                      <p:cBhvr>
                                        <p:cTn id="112" fill="hold">
                                          <p:stCondLst>
                                            <p:cond delay="0"/>
                                          </p:stCondLst>
                                        </p:cTn>
                                        <p:tgtEl>
                                          <p:spTgt spid="535"/>
                                        </p:tgtEl>
                                        <p:attrNameLst>
                                          <p:attrName>style.visibility</p:attrName>
                                        </p:attrNameLst>
                                      </p:cBhvr>
                                      <p:to>
                                        <p:strVal val="hidden"/>
                                      </p:to>
                                    </p:set>
                                  </p:childTnLst>
                                </p:cTn>
                              </p:par>
                            </p:childTnLst>
                          </p:cTn>
                        </p:par>
                      </p:childTnLst>
                    </p:cTn>
                  </p:par>
                  <p:par>
                    <p:cTn id="113" fill="hold">
                      <p:stCondLst>
                        <p:cond delay="indefinite"/>
                      </p:stCondLst>
                      <p:childTnLst>
                        <p:par>
                          <p:cTn id="114" fill="hold">
                            <p:stCondLst>
                              <p:cond delay="0"/>
                            </p:stCondLst>
                            <p:childTnLst>
                              <p:par>
                                <p:cTn id="115" presetID="23" presetClass="entr" presetSubtype="16" fill="hold" grpId="26" nodeType="clickEffect">
                                  <p:stCondLst>
                                    <p:cond delay="0"/>
                                  </p:stCondLst>
                                  <p:iterate type="lt">
                                    <p:tmAbs val="0"/>
                                  </p:iterate>
                                  <p:childTnLst>
                                    <p:set>
                                      <p:cBhvr>
                                        <p:cTn id="116" fill="hold"/>
                                        <p:tgtEl>
                                          <p:spTgt spid="537"/>
                                        </p:tgtEl>
                                        <p:attrNameLst>
                                          <p:attrName>style.visibility</p:attrName>
                                        </p:attrNameLst>
                                      </p:cBhvr>
                                      <p:to>
                                        <p:strVal val="visible"/>
                                      </p:to>
                                    </p:set>
                                    <p:anim calcmode="lin" valueType="num">
                                      <p:cBhvr>
                                        <p:cTn id="117" dur="100" fill="hold"/>
                                        <p:tgtEl>
                                          <p:spTgt spid="537"/>
                                        </p:tgtEl>
                                        <p:attrNameLst>
                                          <p:attrName>ppt_w</p:attrName>
                                        </p:attrNameLst>
                                      </p:cBhvr>
                                      <p:tavLst>
                                        <p:tav tm="0">
                                          <p:val>
                                            <p:fltVal val="0"/>
                                          </p:val>
                                        </p:tav>
                                        <p:tav tm="100000">
                                          <p:val>
                                            <p:strVal val="#ppt_w"/>
                                          </p:val>
                                        </p:tav>
                                      </p:tavLst>
                                    </p:anim>
                                    <p:anim calcmode="lin" valueType="num">
                                      <p:cBhvr>
                                        <p:cTn id="118" dur="100" fill="hold"/>
                                        <p:tgtEl>
                                          <p:spTgt spid="537"/>
                                        </p:tgtEl>
                                        <p:attrNameLst>
                                          <p:attrName>ppt_h</p:attrName>
                                        </p:attrNameLst>
                                      </p:cBhvr>
                                      <p:tavLst>
                                        <p:tav tm="0">
                                          <p:val>
                                            <p:fltVal val="0"/>
                                          </p:val>
                                        </p:tav>
                                        <p:tav tm="100000">
                                          <p:val>
                                            <p:strVal val="#ppt_h"/>
                                          </p:val>
                                        </p:tav>
                                      </p:tavLst>
                                    </p:anim>
                                  </p:childTnLst>
                                </p:cTn>
                              </p:par>
                            </p:childTnLst>
                          </p:cTn>
                        </p:par>
                        <p:par>
                          <p:cTn id="119" fill="hold">
                            <p:stCondLst>
                              <p:cond delay="100"/>
                            </p:stCondLst>
                            <p:childTnLst>
                              <p:par>
                                <p:cTn id="120" presetID="1" presetClass="exit" presetSubtype="0" fill="hold" grpId="27" nodeType="afterEffect">
                                  <p:stCondLst>
                                    <p:cond delay="0"/>
                                  </p:stCondLst>
                                  <p:iterate>
                                    <p:tmAbs val="0"/>
                                  </p:iterate>
                                  <p:childTnLst>
                                    <p:set>
                                      <p:cBhvr>
                                        <p:cTn id="121" fill="hold">
                                          <p:stCondLst>
                                            <p:cond delay="0"/>
                                          </p:stCondLst>
                                        </p:cTn>
                                        <p:tgtEl>
                                          <p:spTgt spid="536"/>
                                        </p:tgtEl>
                                        <p:attrNameLst>
                                          <p:attrName>style.visibility</p:attrName>
                                        </p:attrNameLst>
                                      </p:cBhvr>
                                      <p:to>
                                        <p:strVal val="hidden"/>
                                      </p:to>
                                    </p:set>
                                  </p:childTnLst>
                                </p:cTn>
                              </p:par>
                            </p:childTnLst>
                          </p:cTn>
                        </p:par>
                      </p:childTnLst>
                    </p:cTn>
                  </p:par>
                  <p:par>
                    <p:cTn id="122" fill="hold">
                      <p:stCondLst>
                        <p:cond delay="indefinite"/>
                      </p:stCondLst>
                      <p:childTnLst>
                        <p:par>
                          <p:cTn id="123" fill="hold">
                            <p:stCondLst>
                              <p:cond delay="0"/>
                            </p:stCondLst>
                            <p:childTnLst>
                              <p:par>
                                <p:cTn id="124" presetID="1" presetClass="entr" presetSubtype="0" fill="hold" grpId="28" nodeType="clickEffect">
                                  <p:stCondLst>
                                    <p:cond delay="0"/>
                                  </p:stCondLst>
                                  <p:iterate>
                                    <p:tmAbs val="0"/>
                                  </p:iterate>
                                  <p:childTnLst>
                                    <p:set>
                                      <p:cBhvr>
                                        <p:cTn id="125" fill="hold"/>
                                        <p:tgtEl>
                                          <p:spTgt spid="559"/>
                                        </p:tgtEl>
                                        <p:attrNameLst>
                                          <p:attrName>style.visibility</p:attrName>
                                        </p:attrNameLst>
                                      </p:cBhvr>
                                      <p:to>
                                        <p:strVal val="visible"/>
                                      </p:to>
                                    </p:set>
                                  </p:childTnLst>
                                </p:cTn>
                              </p:par>
                            </p:childTnLst>
                          </p:cTn>
                        </p:par>
                      </p:childTnLst>
                    </p:cTn>
                  </p:par>
                  <p:par>
                    <p:cTn id="126" fill="hold">
                      <p:stCondLst>
                        <p:cond delay="indefinite"/>
                      </p:stCondLst>
                      <p:childTnLst>
                        <p:par>
                          <p:cTn id="127" fill="hold">
                            <p:stCondLst>
                              <p:cond delay="0"/>
                            </p:stCondLst>
                            <p:childTnLst>
                              <p:par>
                                <p:cTn id="128" presetID="23" presetClass="entr" presetSubtype="16" fill="hold" grpId="29" nodeType="clickEffect">
                                  <p:stCondLst>
                                    <p:cond delay="0"/>
                                  </p:stCondLst>
                                  <p:iterate type="lt">
                                    <p:tmAbs val="0"/>
                                  </p:iterate>
                                  <p:childTnLst>
                                    <p:set>
                                      <p:cBhvr>
                                        <p:cTn id="129" fill="hold"/>
                                        <p:tgtEl>
                                          <p:spTgt spid="538"/>
                                        </p:tgtEl>
                                        <p:attrNameLst>
                                          <p:attrName>style.visibility</p:attrName>
                                        </p:attrNameLst>
                                      </p:cBhvr>
                                      <p:to>
                                        <p:strVal val="visible"/>
                                      </p:to>
                                    </p:set>
                                    <p:anim calcmode="lin" valueType="num">
                                      <p:cBhvr>
                                        <p:cTn id="130" dur="100" fill="hold"/>
                                        <p:tgtEl>
                                          <p:spTgt spid="538"/>
                                        </p:tgtEl>
                                        <p:attrNameLst>
                                          <p:attrName>ppt_w</p:attrName>
                                        </p:attrNameLst>
                                      </p:cBhvr>
                                      <p:tavLst>
                                        <p:tav tm="0">
                                          <p:val>
                                            <p:fltVal val="0"/>
                                          </p:val>
                                        </p:tav>
                                        <p:tav tm="100000">
                                          <p:val>
                                            <p:strVal val="#ppt_w"/>
                                          </p:val>
                                        </p:tav>
                                      </p:tavLst>
                                    </p:anim>
                                    <p:anim calcmode="lin" valueType="num">
                                      <p:cBhvr>
                                        <p:cTn id="131" dur="100" fill="hold"/>
                                        <p:tgtEl>
                                          <p:spTgt spid="538"/>
                                        </p:tgtEl>
                                        <p:attrNameLst>
                                          <p:attrName>ppt_h</p:attrName>
                                        </p:attrNameLst>
                                      </p:cBhvr>
                                      <p:tavLst>
                                        <p:tav tm="0">
                                          <p:val>
                                            <p:fltVal val="0"/>
                                          </p:val>
                                        </p:tav>
                                        <p:tav tm="100000">
                                          <p:val>
                                            <p:strVal val="#ppt_h"/>
                                          </p:val>
                                        </p:tav>
                                      </p:tavLst>
                                    </p:anim>
                                  </p:childTnLst>
                                </p:cTn>
                              </p:par>
                            </p:childTnLst>
                          </p:cTn>
                        </p:par>
                        <p:par>
                          <p:cTn id="132" fill="hold">
                            <p:stCondLst>
                              <p:cond delay="100"/>
                            </p:stCondLst>
                            <p:childTnLst>
                              <p:par>
                                <p:cTn id="133" presetID="1" presetClass="exit" presetSubtype="0" fill="hold" grpId="30" nodeType="afterEffect">
                                  <p:stCondLst>
                                    <p:cond delay="0"/>
                                  </p:stCondLst>
                                  <p:iterate>
                                    <p:tmAbs val="0"/>
                                  </p:iterate>
                                  <p:childTnLst>
                                    <p:set>
                                      <p:cBhvr>
                                        <p:cTn id="134" fill="hold">
                                          <p:stCondLst>
                                            <p:cond delay="0"/>
                                          </p:stCondLst>
                                        </p:cTn>
                                        <p:tgtEl>
                                          <p:spTgt spid="537"/>
                                        </p:tgtEl>
                                        <p:attrNameLst>
                                          <p:attrName>style.visibility</p:attrName>
                                        </p:attrNameLst>
                                      </p:cBhvr>
                                      <p:to>
                                        <p:strVal val="hidden"/>
                                      </p:to>
                                    </p:set>
                                  </p:childTnLst>
                                </p:cTn>
                              </p:par>
                            </p:childTnLst>
                          </p:cTn>
                        </p:par>
                      </p:childTnLst>
                    </p:cTn>
                  </p:par>
                  <p:par>
                    <p:cTn id="135" fill="hold">
                      <p:stCondLst>
                        <p:cond delay="indefinite"/>
                      </p:stCondLst>
                      <p:childTnLst>
                        <p:par>
                          <p:cTn id="136" fill="hold">
                            <p:stCondLst>
                              <p:cond delay="0"/>
                            </p:stCondLst>
                            <p:childTnLst>
                              <p:par>
                                <p:cTn id="137" presetID="1" presetClass="entr" presetSubtype="0" fill="hold" grpId="31" nodeType="clickEffect">
                                  <p:stCondLst>
                                    <p:cond delay="0"/>
                                  </p:stCondLst>
                                  <p:iterate>
                                    <p:tmAbs val="0"/>
                                  </p:iterate>
                                  <p:childTnLst>
                                    <p:set>
                                      <p:cBhvr>
                                        <p:cTn id="138" fill="hold"/>
                                        <p:tgtEl>
                                          <p:spTgt spid="574"/>
                                        </p:tgtEl>
                                        <p:attrNameLst>
                                          <p:attrName>style.visibility</p:attrName>
                                        </p:attrNameLst>
                                      </p:cBhvr>
                                      <p:to>
                                        <p:strVal val="visible"/>
                                      </p:to>
                                    </p:set>
                                  </p:childTnLst>
                                </p:cTn>
                              </p:par>
                            </p:childTnLst>
                          </p:cTn>
                        </p:par>
                      </p:childTnLst>
                    </p:cTn>
                  </p:par>
                  <p:par>
                    <p:cTn id="139" fill="hold">
                      <p:stCondLst>
                        <p:cond delay="indefinite"/>
                      </p:stCondLst>
                      <p:childTnLst>
                        <p:par>
                          <p:cTn id="140" fill="hold">
                            <p:stCondLst>
                              <p:cond delay="0"/>
                            </p:stCondLst>
                            <p:childTnLst>
                              <p:par>
                                <p:cTn id="141" presetID="23" presetClass="entr" presetSubtype="16" fill="hold" grpId="32" nodeType="clickEffect">
                                  <p:stCondLst>
                                    <p:cond delay="0"/>
                                  </p:stCondLst>
                                  <p:iterate type="lt">
                                    <p:tmAbs val="0"/>
                                  </p:iterate>
                                  <p:childTnLst>
                                    <p:set>
                                      <p:cBhvr>
                                        <p:cTn id="142" fill="hold"/>
                                        <p:tgtEl>
                                          <p:spTgt spid="539"/>
                                        </p:tgtEl>
                                        <p:attrNameLst>
                                          <p:attrName>style.visibility</p:attrName>
                                        </p:attrNameLst>
                                      </p:cBhvr>
                                      <p:to>
                                        <p:strVal val="visible"/>
                                      </p:to>
                                    </p:set>
                                    <p:anim calcmode="lin" valueType="num">
                                      <p:cBhvr>
                                        <p:cTn id="143" dur="100" fill="hold"/>
                                        <p:tgtEl>
                                          <p:spTgt spid="539"/>
                                        </p:tgtEl>
                                        <p:attrNameLst>
                                          <p:attrName>ppt_w</p:attrName>
                                        </p:attrNameLst>
                                      </p:cBhvr>
                                      <p:tavLst>
                                        <p:tav tm="0">
                                          <p:val>
                                            <p:fltVal val="0"/>
                                          </p:val>
                                        </p:tav>
                                        <p:tav tm="100000">
                                          <p:val>
                                            <p:strVal val="#ppt_w"/>
                                          </p:val>
                                        </p:tav>
                                      </p:tavLst>
                                    </p:anim>
                                    <p:anim calcmode="lin" valueType="num">
                                      <p:cBhvr>
                                        <p:cTn id="144" dur="100" fill="hold"/>
                                        <p:tgtEl>
                                          <p:spTgt spid="539"/>
                                        </p:tgtEl>
                                        <p:attrNameLst>
                                          <p:attrName>ppt_h</p:attrName>
                                        </p:attrNameLst>
                                      </p:cBhvr>
                                      <p:tavLst>
                                        <p:tav tm="0">
                                          <p:val>
                                            <p:fltVal val="0"/>
                                          </p:val>
                                        </p:tav>
                                        <p:tav tm="100000">
                                          <p:val>
                                            <p:strVal val="#ppt_h"/>
                                          </p:val>
                                        </p:tav>
                                      </p:tavLst>
                                    </p:anim>
                                  </p:childTnLst>
                                </p:cTn>
                              </p:par>
                            </p:childTnLst>
                          </p:cTn>
                        </p:par>
                        <p:par>
                          <p:cTn id="145" fill="hold">
                            <p:stCondLst>
                              <p:cond delay="100"/>
                            </p:stCondLst>
                            <p:childTnLst>
                              <p:par>
                                <p:cTn id="146" presetID="1" presetClass="exit" presetSubtype="0" fill="hold" grpId="33" nodeType="afterEffect">
                                  <p:stCondLst>
                                    <p:cond delay="0"/>
                                  </p:stCondLst>
                                  <p:iterate>
                                    <p:tmAbs val="0"/>
                                  </p:iterate>
                                  <p:childTnLst>
                                    <p:set>
                                      <p:cBhvr>
                                        <p:cTn id="147" fill="hold">
                                          <p:stCondLst>
                                            <p:cond delay="0"/>
                                          </p:stCondLst>
                                        </p:cTn>
                                        <p:tgtEl>
                                          <p:spTgt spid="53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7" grpId="4" animBg="1" advAuto="0"/>
      <p:bldP spid="529" grpId="6" animBg="1" advAuto="0"/>
      <p:bldP spid="529" grpId="9" animBg="1" advAuto="0"/>
      <p:bldP spid="530" grpId="8" animBg="1" advAuto="0"/>
      <p:bldP spid="530" grpId="11" animBg="1" advAuto="0"/>
      <p:bldP spid="531" grpId="10" animBg="1" advAuto="0"/>
      <p:bldP spid="531" grpId="14" animBg="1" advAuto="0"/>
      <p:bldP spid="532" grpId="13" animBg="1" advAuto="0"/>
      <p:bldP spid="532" grpId="17" animBg="1" advAuto="0"/>
      <p:bldP spid="533" grpId="16" animBg="1" advAuto="0"/>
      <p:bldP spid="533" grpId="19" animBg="1" advAuto="0"/>
      <p:bldP spid="534" grpId="18" animBg="1" advAuto="0"/>
      <p:bldP spid="534" grpId="22" animBg="1" advAuto="0"/>
      <p:bldP spid="535" grpId="21" animBg="1" advAuto="0"/>
      <p:bldP spid="535" grpId="25" animBg="1" advAuto="0"/>
      <p:bldP spid="536" grpId="24" animBg="1" advAuto="0"/>
      <p:bldP spid="536" grpId="27" animBg="1" advAuto="0"/>
      <p:bldP spid="537" grpId="26" animBg="1" advAuto="0"/>
      <p:bldP spid="537" grpId="30" animBg="1" advAuto="0"/>
      <p:bldP spid="538" grpId="29" animBg="1" advAuto="0"/>
      <p:bldP spid="538" grpId="33" animBg="1" advAuto="0"/>
      <p:bldP spid="539" grpId="32" animBg="1" advAuto="0"/>
      <p:bldP spid="540" grpId="3" animBg="1" advAuto="0"/>
      <p:bldP spid="541" grpId="1" animBg="1" advAuto="0"/>
      <p:bldP spid="544" grpId="7" animBg="1" advAuto="0"/>
      <p:bldP spid="549" grpId="12" animBg="1" advAuto="0"/>
      <p:bldP spid="554" grpId="20" animBg="1" advAuto="0"/>
      <p:bldP spid="559" grpId="28" animBg="1" advAuto="0"/>
      <p:bldP spid="564" grpId="15" animBg="1" advAuto="0"/>
      <p:bldP spid="569" grpId="23" animBg="1" advAuto="0"/>
      <p:bldP spid="574" grpId="31" animBg="1" advAuto="0"/>
      <p:bldP spid="576" grpId="5" animBg="1" advAuto="0"/>
      <p:bldP spid="578" grpId="2"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Print and None"/>
          <p:cNvSpPr txBox="1">
            <a:spLocks noGrp="1"/>
          </p:cNvSpPr>
          <p:nvPr>
            <p:ph type="title"/>
          </p:nvPr>
        </p:nvSpPr>
        <p:spPr>
          <a:prstGeom prst="rect">
            <a:avLst/>
          </a:prstGeom>
        </p:spPr>
        <p:txBody>
          <a:bodyPr/>
          <a:lstStyle/>
          <a:p>
            <a:r>
              <a:t>Print and None</a:t>
            </a:r>
          </a:p>
        </p:txBody>
      </p:sp>
      <p:sp>
        <p:nvSpPr>
          <p:cNvPr id="48" name="(Demo)"/>
          <p:cNvSpPr txBox="1"/>
          <p:nvPr/>
        </p:nvSpPr>
        <p:spPr>
          <a:xfrm>
            <a:off x="11347754" y="8260344"/>
            <a:ext cx="1994777"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(Demo</a:t>
            </a:r>
            <a:r>
              <a:rPr lang="en-US" dirty="0"/>
              <a:t>1</a:t>
            </a:r>
            <a:r>
              <a:rPr dirty="0"/>
              <a:t>)</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1"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2" name="None Indicates that Nothing is Returned"/>
          <p:cNvSpPr txBox="1">
            <a:spLocks noGrp="1"/>
          </p:cNvSpPr>
          <p:nvPr>
            <p:ph type="title"/>
          </p:nvPr>
        </p:nvSpPr>
        <p:spPr>
          <a:prstGeom prst="rect">
            <a:avLst/>
          </a:prstGeom>
        </p:spPr>
        <p:txBody>
          <a:bodyPr/>
          <a:lstStyle/>
          <a:p>
            <a:r>
              <a:t>None Indicates that Nothing is Returned</a:t>
            </a:r>
          </a:p>
        </p:txBody>
      </p:sp>
      <p:sp>
        <p:nvSpPr>
          <p:cNvPr id="53" name="The special value None represents nothing in Python…"/>
          <p:cNvSpPr txBox="1">
            <a:spLocks noGrp="1"/>
          </p:cNvSpPr>
          <p:nvPr>
            <p:ph type="body" sz="half" idx="1"/>
          </p:nvPr>
        </p:nvSpPr>
        <p:spPr>
          <a:xfrm>
            <a:off x="838200" y="2451100"/>
            <a:ext cx="22720300" cy="3154576"/>
          </a:xfrm>
          <a:prstGeom prst="rect">
            <a:avLst/>
          </a:prstGeom>
        </p:spPr>
        <p:txBody>
          <a:bodyPr/>
          <a:lstStyle/>
          <a:p>
            <a:r>
              <a:t>The special value </a:t>
            </a:r>
            <a:r>
              <a:rPr b="1">
                <a:solidFill>
                  <a:srgbClr val="4874E7"/>
                </a:solidFill>
              </a:rPr>
              <a:t>None</a:t>
            </a:r>
            <a:r>
              <a:t> represents nothing in Python</a:t>
            </a:r>
          </a:p>
          <a:p>
            <a:r>
              <a:t>A function that does not explicitly return a value will return </a:t>
            </a:r>
            <a:r>
              <a:rPr b="1">
                <a:solidFill>
                  <a:srgbClr val="4874E7"/>
                </a:solidFill>
              </a:rPr>
              <a:t>None</a:t>
            </a:r>
          </a:p>
          <a:p>
            <a:r>
              <a:rPr i="1"/>
              <a:t>Careful</a:t>
            </a:r>
            <a:r>
              <a:t>: </a:t>
            </a:r>
            <a:r>
              <a:rPr b="1">
                <a:solidFill>
                  <a:srgbClr val="4874E7"/>
                </a:solidFill>
              </a:rPr>
              <a:t>None</a:t>
            </a:r>
            <a:r>
              <a:t> is </a:t>
            </a:r>
            <a:r>
              <a:rPr i="1"/>
              <a:t>not displayed</a:t>
            </a:r>
            <a:r>
              <a:t> by the interpreter as the value of an expression</a:t>
            </a:r>
          </a:p>
        </p:txBody>
      </p:sp>
      <p:sp>
        <p:nvSpPr>
          <p:cNvPr id="54"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
        <p:nvSpPr>
          <p:cNvPr id="55" name="&gt;&gt;&gt; def does_not_return_square(x):…"/>
          <p:cNvSpPr txBox="1"/>
          <p:nvPr/>
        </p:nvSpPr>
        <p:spPr>
          <a:xfrm>
            <a:off x="5295697" y="5947910"/>
            <a:ext cx="16262748" cy="6375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ct val="150000"/>
              </a:lnSpc>
              <a:defRPr>
                <a:solidFill>
                  <a:srgbClr val="0433FF"/>
                </a:solidFill>
                <a:uFillTx/>
              </a:defRPr>
            </a:pPr>
            <a:r>
              <a:rPr>
                <a:solidFill>
                  <a:srgbClr val="011480"/>
                </a:solidFill>
              </a:rPr>
              <a:t>&gt;&gt;&gt; </a:t>
            </a:r>
            <a:r>
              <a:rPr>
                <a:solidFill>
                  <a:srgbClr val="018000"/>
                </a:solidFill>
              </a:rPr>
              <a:t>def</a:t>
            </a:r>
            <a:r>
              <a:rPr>
                <a:solidFill>
                  <a:srgbClr val="000000"/>
                </a:solidFill>
              </a:rPr>
              <a:t> </a:t>
            </a:r>
            <a:r>
              <a:t>does_not_return_square</a:t>
            </a:r>
            <a:r>
              <a:rPr>
                <a:solidFill>
                  <a:srgbClr val="000000"/>
                </a:solidFill>
              </a:rPr>
              <a:t>(x):</a:t>
            </a:r>
          </a:p>
          <a:p>
            <a:pPr marL="0" marR="0" defTabSz="457200">
              <a:lnSpc>
                <a:spcPct val="150000"/>
              </a:lnSpc>
              <a:defRPr>
                <a:uFillTx/>
              </a:defRPr>
            </a:pPr>
            <a:r>
              <a:rPr>
                <a:solidFill>
                  <a:srgbClr val="011480"/>
                </a:solidFill>
              </a:rPr>
              <a:t>... </a:t>
            </a:r>
            <a:r>
              <a:t>    x </a:t>
            </a:r>
            <a:r>
              <a:rPr>
                <a:solidFill>
                  <a:srgbClr val="666666"/>
                </a:solidFill>
              </a:rPr>
              <a:t>*</a:t>
            </a:r>
            <a:r>
              <a:t> x</a:t>
            </a:r>
          </a:p>
          <a:p>
            <a:pPr marL="0" marR="0" defTabSz="457200">
              <a:lnSpc>
                <a:spcPct val="150000"/>
              </a:lnSpc>
              <a:defRPr>
                <a:solidFill>
                  <a:srgbClr val="011480"/>
                </a:solidFill>
                <a:uFillTx/>
              </a:defRPr>
            </a:pPr>
            <a:r>
              <a:t>... </a:t>
            </a:r>
            <a:endParaRPr>
              <a:solidFill>
                <a:srgbClr val="000000"/>
              </a:solidFill>
            </a:endParaRPr>
          </a:p>
          <a:p>
            <a:pPr marL="0" marR="0" defTabSz="457200">
              <a:lnSpc>
                <a:spcPct val="150000"/>
              </a:lnSpc>
              <a:defRPr>
                <a:uFillTx/>
              </a:defRPr>
            </a:pPr>
            <a:r>
              <a:rPr>
                <a:solidFill>
                  <a:srgbClr val="011480"/>
                </a:solidFill>
              </a:rPr>
              <a:t>&gt;&gt;&gt; </a:t>
            </a:r>
            <a:r>
              <a:t>does_not_return_square(</a:t>
            </a:r>
            <a:r>
              <a:rPr>
                <a:solidFill>
                  <a:srgbClr val="666666"/>
                </a:solidFill>
              </a:rPr>
              <a:t>4</a:t>
            </a:r>
            <a:r>
              <a:t>)</a:t>
            </a:r>
          </a:p>
          <a:p>
            <a:pPr marL="0" marR="0" defTabSz="457200">
              <a:lnSpc>
                <a:spcPct val="150000"/>
              </a:lnSpc>
              <a:defRPr>
                <a:uFillTx/>
              </a:defRPr>
            </a:pPr>
            <a:r>
              <a:rPr>
                <a:solidFill>
                  <a:srgbClr val="011480"/>
                </a:solidFill>
              </a:rPr>
              <a:t>&gt;&gt;&gt; </a:t>
            </a:r>
            <a:r>
              <a:t>sixteen </a:t>
            </a:r>
            <a:r>
              <a:rPr>
                <a:solidFill>
                  <a:srgbClr val="666666"/>
                </a:solidFill>
              </a:rPr>
              <a:t>=</a:t>
            </a:r>
            <a:r>
              <a:t> does_not_return_square(</a:t>
            </a:r>
            <a:r>
              <a:rPr>
                <a:solidFill>
                  <a:srgbClr val="666666"/>
                </a:solidFill>
              </a:rPr>
              <a:t>4</a:t>
            </a:r>
            <a:r>
              <a:t>)</a:t>
            </a:r>
          </a:p>
          <a:p>
            <a:pPr marL="0" marR="0" defTabSz="457200">
              <a:lnSpc>
                <a:spcPct val="150000"/>
              </a:lnSpc>
              <a:defRPr>
                <a:uFillTx/>
              </a:defRPr>
            </a:pPr>
            <a:r>
              <a:rPr>
                <a:solidFill>
                  <a:srgbClr val="011480"/>
                </a:solidFill>
              </a:rPr>
              <a:t>&gt;&gt;&gt; </a:t>
            </a:r>
            <a:r>
              <a:t>sixteen </a:t>
            </a:r>
            <a:r>
              <a:rPr>
                <a:solidFill>
                  <a:srgbClr val="666666"/>
                </a:solidFill>
              </a:rPr>
              <a:t>+</a:t>
            </a:r>
            <a:r>
              <a:t> </a:t>
            </a:r>
            <a:r>
              <a:rPr>
                <a:solidFill>
                  <a:srgbClr val="666666"/>
                </a:solidFill>
              </a:rPr>
              <a:t>4</a:t>
            </a:r>
          </a:p>
          <a:p>
            <a:pPr marL="0" marR="0" defTabSz="457200">
              <a:lnSpc>
                <a:spcPct val="150000"/>
              </a:lnSpc>
              <a:defRPr>
                <a:solidFill>
                  <a:srgbClr val="0044DD"/>
                </a:solidFill>
                <a:uFillTx/>
              </a:defRPr>
            </a:pPr>
            <a:r>
              <a:t>Traceback (most recent call last):</a:t>
            </a:r>
            <a:endParaRPr>
              <a:solidFill>
                <a:srgbClr val="000000"/>
              </a:solidFill>
            </a:endParaRPr>
          </a:p>
          <a:p>
            <a:pPr marL="0" marR="0" defTabSz="457200">
              <a:lnSpc>
                <a:spcPct val="150000"/>
              </a:lnSpc>
              <a:defRPr>
                <a:uFillTx/>
              </a:defRPr>
            </a:pPr>
            <a:r>
              <a:t>  File </a:t>
            </a:r>
            <a:r>
              <a:rPr>
                <a:solidFill>
                  <a:srgbClr val="018000"/>
                </a:solidFill>
              </a:rPr>
              <a:t>"&lt;stdin&gt;"</a:t>
            </a:r>
            <a:r>
              <a:t>, line </a:t>
            </a:r>
            <a:r>
              <a:rPr>
                <a:solidFill>
                  <a:srgbClr val="666666"/>
                </a:solidFill>
              </a:rPr>
              <a:t>1</a:t>
            </a:r>
            <a:r>
              <a:t>, in &lt;module&gt;</a:t>
            </a:r>
          </a:p>
          <a:p>
            <a:pPr marL="0" marR="0" defTabSz="457200">
              <a:lnSpc>
                <a:spcPct val="150000"/>
              </a:lnSpc>
              <a:defRPr>
                <a:uFillTx/>
              </a:defRPr>
            </a:pPr>
            <a:r>
              <a:rPr>
                <a:solidFill>
                  <a:srgbClr val="FF2500"/>
                </a:solidFill>
              </a:rPr>
              <a:t>TypeError</a:t>
            </a:r>
            <a:r>
              <a:t>: unsupported operand type(s) for +: 'NoneType' and 'int'</a:t>
            </a:r>
          </a:p>
        </p:txBody>
      </p:sp>
      <p:grpSp>
        <p:nvGrpSpPr>
          <p:cNvPr id="58" name="Group"/>
          <p:cNvGrpSpPr/>
          <p:nvPr/>
        </p:nvGrpSpPr>
        <p:grpSpPr>
          <a:xfrm>
            <a:off x="853633" y="8460450"/>
            <a:ext cx="7863413" cy="2111376"/>
            <a:chOff x="-959486" y="-326844"/>
            <a:chExt cx="7863411" cy="2111375"/>
          </a:xfrm>
        </p:grpSpPr>
        <p:sp>
          <p:nvSpPr>
            <p:cNvPr id="56" name="The name sixteen is now bound to the value None"/>
            <p:cNvSpPr/>
            <p:nvPr/>
          </p:nvSpPr>
          <p:spPr>
            <a:xfrm>
              <a:off x="-959487" y="-326845"/>
              <a:ext cx="5139929" cy="2111376"/>
            </a:xfrm>
            <a:custGeom>
              <a:avLst/>
              <a:gdLst/>
              <a:ahLst/>
              <a:cxnLst>
                <a:cxn ang="0">
                  <a:pos x="wd2" y="hd2"/>
                </a:cxn>
                <a:cxn ang="5400000">
                  <a:pos x="wd2" y="hd2"/>
                </a:cxn>
                <a:cxn ang="10800000">
                  <a:pos x="wd2" y="hd2"/>
                </a:cxn>
                <a:cxn ang="16200000">
                  <a:pos x="wd2" y="hd2"/>
                </a:cxn>
              </a:cxnLst>
              <a:rect l="0" t="0" r="r" b="b"/>
              <a:pathLst>
                <a:path w="21600" h="21600" extrusionOk="0">
                  <a:moveTo>
                    <a:pt x="937" y="0"/>
                  </a:moveTo>
                  <a:cubicBezTo>
                    <a:pt x="420" y="0"/>
                    <a:pt x="0" y="1022"/>
                    <a:pt x="0" y="2282"/>
                  </a:cubicBezTo>
                  <a:lnTo>
                    <a:pt x="0" y="19318"/>
                  </a:lnTo>
                  <a:cubicBezTo>
                    <a:pt x="0" y="20578"/>
                    <a:pt x="420" y="21600"/>
                    <a:pt x="937" y="21600"/>
                  </a:cubicBezTo>
                  <a:lnTo>
                    <a:pt x="17165" y="21600"/>
                  </a:lnTo>
                  <a:cubicBezTo>
                    <a:pt x="17683" y="21600"/>
                    <a:pt x="18103" y="20578"/>
                    <a:pt x="18103" y="19318"/>
                  </a:cubicBezTo>
                  <a:lnTo>
                    <a:pt x="18103" y="5485"/>
                  </a:lnTo>
                  <a:lnTo>
                    <a:pt x="21600" y="4056"/>
                  </a:lnTo>
                  <a:lnTo>
                    <a:pt x="18103" y="2631"/>
                  </a:lnTo>
                  <a:lnTo>
                    <a:pt x="18103" y="2282"/>
                  </a:lnTo>
                  <a:cubicBezTo>
                    <a:pt x="18103" y="1022"/>
                    <a:pt x="17683" y="0"/>
                    <a:pt x="17165" y="0"/>
                  </a:cubicBezTo>
                  <a:lnTo>
                    <a:pt x="937"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pPr>
                <a:defRPr>
                  <a:solidFill>
                    <a:srgbClr val="4B4B4B"/>
                  </a:solidFill>
                  <a:uFill>
                    <a:solidFill>
                      <a:srgbClr val="4B4B4B"/>
                    </a:solidFill>
                  </a:uFill>
                </a:defRPr>
              </a:pPr>
              <a:r>
                <a:rPr dirty="0"/>
                <a:t>The name </a:t>
              </a:r>
              <a:r>
                <a:rPr b="1" dirty="0"/>
                <a:t>sixteen</a:t>
              </a:r>
              <a:br>
                <a:rPr lang="en-US" b="1" dirty="0"/>
              </a:br>
              <a:r>
                <a:rPr dirty="0"/>
                <a:t>is now bound to</a:t>
              </a:r>
              <a:br>
                <a:rPr lang="en-US" dirty="0"/>
              </a:br>
              <a:r>
                <a:rPr dirty="0"/>
                <a:t>the value </a:t>
              </a:r>
              <a:r>
                <a:rPr b="1" dirty="0"/>
                <a:t>None</a:t>
              </a:r>
            </a:p>
          </p:txBody>
        </p:sp>
        <p:sp>
          <p:nvSpPr>
            <p:cNvPr id="57" name="Rounded Rectangle"/>
            <p:cNvSpPr/>
            <p:nvPr/>
          </p:nvSpPr>
          <p:spPr>
            <a:xfrm>
              <a:off x="4343400" y="0"/>
              <a:ext cx="2560526" cy="743218"/>
            </a:xfrm>
            <a:prstGeom prst="roundRect">
              <a:avLst>
                <a:gd name="adj" fmla="val 17637"/>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61" name="Group"/>
          <p:cNvGrpSpPr/>
          <p:nvPr/>
        </p:nvGrpSpPr>
        <p:grpSpPr>
          <a:xfrm>
            <a:off x="7150920" y="7003681"/>
            <a:ext cx="5146950" cy="863601"/>
            <a:chOff x="0" y="0"/>
            <a:chExt cx="5146948" cy="863600"/>
          </a:xfrm>
        </p:grpSpPr>
        <p:sp>
          <p:nvSpPr>
            <p:cNvPr id="63" name="Connection Line"/>
            <p:cNvSpPr/>
            <p:nvPr/>
          </p:nvSpPr>
          <p:spPr>
            <a:xfrm>
              <a:off x="0" y="205135"/>
              <a:ext cx="1862171" cy="441354"/>
            </a:xfrm>
            <a:custGeom>
              <a:avLst/>
              <a:gdLst/>
              <a:ahLst/>
              <a:cxnLst>
                <a:cxn ang="0">
                  <a:pos x="wd2" y="hd2"/>
                </a:cxn>
                <a:cxn ang="5400000">
                  <a:pos x="wd2" y="hd2"/>
                </a:cxn>
                <a:cxn ang="10800000">
                  <a:pos x="wd2" y="hd2"/>
                </a:cxn>
                <a:cxn ang="16200000">
                  <a:pos x="wd2" y="hd2"/>
                </a:cxn>
              </a:cxnLst>
              <a:rect l="0" t="0" r="r" b="b"/>
              <a:pathLst>
                <a:path w="20034" h="16672" extrusionOk="0">
                  <a:moveTo>
                    <a:pt x="20034" y="9331"/>
                  </a:moveTo>
                  <a:cubicBezTo>
                    <a:pt x="5008" y="21600"/>
                    <a:pt x="-1566" y="18490"/>
                    <a:pt x="313" y="0"/>
                  </a:cubicBezTo>
                </a:path>
              </a:pathLst>
            </a:custGeom>
            <a:noFill/>
            <a:ln w="50800" cap="flat">
              <a:solidFill>
                <a:srgbClr val="53585F"/>
              </a:solidFill>
              <a:custDash>
                <a:ds d="200000" sp="200000"/>
              </a:custDash>
              <a:miter lim="400000"/>
              <a:tailEnd type="triangle" w="med" len="med"/>
            </a:ln>
            <a:effectLst/>
          </p:spPr>
          <p:txBody>
            <a:bodyPr/>
            <a:lstStyle/>
            <a:p>
              <a:endParaRPr/>
            </a:p>
          </p:txBody>
        </p:sp>
        <p:sp>
          <p:nvSpPr>
            <p:cNvPr id="60" name="No return"/>
            <p:cNvSpPr/>
            <p:nvPr/>
          </p:nvSpPr>
          <p:spPr>
            <a:xfrm>
              <a:off x="1839392" y="0"/>
              <a:ext cx="3307557" cy="863600"/>
            </a:xfrm>
            <a:custGeom>
              <a:avLst/>
              <a:gdLst/>
              <a:ahLst/>
              <a:cxnLst>
                <a:cxn ang="0">
                  <a:pos x="wd2" y="hd2"/>
                </a:cxn>
                <a:cxn ang="5400000">
                  <a:pos x="wd2" y="hd2"/>
                </a:cxn>
                <a:cxn ang="10800000">
                  <a:pos x="wd2" y="hd2"/>
                </a:cxn>
                <a:cxn ang="16200000">
                  <a:pos x="wd2" y="hd2"/>
                </a:cxn>
              </a:cxnLst>
              <a:rect l="0" t="0" r="r" b="b"/>
              <a:pathLst>
                <a:path w="21600" h="21600" extrusionOk="0">
                  <a:moveTo>
                    <a:pt x="3276" y="0"/>
                  </a:moveTo>
                  <a:cubicBezTo>
                    <a:pt x="2543" y="0"/>
                    <a:pt x="1949" y="2275"/>
                    <a:pt x="1949" y="5082"/>
                  </a:cubicBezTo>
                  <a:lnTo>
                    <a:pt x="1949" y="7981"/>
                  </a:lnTo>
                  <a:lnTo>
                    <a:pt x="0" y="11157"/>
                  </a:lnTo>
                  <a:lnTo>
                    <a:pt x="1949" y="14344"/>
                  </a:lnTo>
                  <a:lnTo>
                    <a:pt x="1949" y="16518"/>
                  </a:lnTo>
                  <a:cubicBezTo>
                    <a:pt x="1949" y="19325"/>
                    <a:pt x="2543" y="21600"/>
                    <a:pt x="3276" y="21600"/>
                  </a:cubicBezTo>
                  <a:lnTo>
                    <a:pt x="20273" y="21600"/>
                  </a:lnTo>
                  <a:cubicBezTo>
                    <a:pt x="21006" y="21600"/>
                    <a:pt x="21600" y="19325"/>
                    <a:pt x="21600" y="16518"/>
                  </a:cubicBezTo>
                  <a:lnTo>
                    <a:pt x="21600" y="5082"/>
                  </a:lnTo>
                  <a:cubicBezTo>
                    <a:pt x="21600" y="2275"/>
                    <a:pt x="21006" y="0"/>
                    <a:pt x="20273" y="0"/>
                  </a:cubicBezTo>
                  <a:lnTo>
                    <a:pt x="3276"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pPr algn="ctr">
                <a:defRPr>
                  <a:solidFill>
                    <a:srgbClr val="4B4B4B"/>
                  </a:solidFill>
                  <a:uFill>
                    <a:solidFill>
                      <a:srgbClr val="4B4B4B"/>
                    </a:solidFill>
                  </a:uFill>
                </a:defRPr>
              </a:pPr>
              <a:r>
                <a:t>No </a:t>
              </a:r>
              <a:r>
                <a:rPr b="1"/>
                <a:t>return</a:t>
              </a:r>
            </a:p>
          </p:txBody>
        </p:sp>
      </p:grpSp>
      <p:sp>
        <p:nvSpPr>
          <p:cNvPr id="62" name="None value is not displayed"/>
          <p:cNvSpPr/>
          <p:nvPr/>
        </p:nvSpPr>
        <p:spPr>
          <a:xfrm>
            <a:off x="12580270" y="7765392"/>
            <a:ext cx="8039101" cy="863601"/>
          </a:xfrm>
          <a:custGeom>
            <a:avLst/>
            <a:gdLst/>
            <a:ahLst/>
            <a:cxnLst>
              <a:cxn ang="0">
                <a:pos x="wd2" y="hd2"/>
              </a:cxn>
              <a:cxn ang="5400000">
                <a:pos x="wd2" y="hd2"/>
              </a:cxn>
              <a:cxn ang="10800000">
                <a:pos x="wd2" y="hd2"/>
              </a:cxn>
              <a:cxn ang="16200000">
                <a:pos x="wd2" y="hd2"/>
              </a:cxn>
            </a:cxnLst>
            <a:rect l="0" t="0" r="r" b="b"/>
            <a:pathLst>
              <a:path w="21600" h="21600" extrusionOk="0">
                <a:moveTo>
                  <a:pt x="1863" y="0"/>
                </a:moveTo>
                <a:cubicBezTo>
                  <a:pt x="1561" y="0"/>
                  <a:pt x="1317" y="2275"/>
                  <a:pt x="1317" y="5082"/>
                </a:cubicBezTo>
                <a:lnTo>
                  <a:pt x="1317" y="13629"/>
                </a:lnTo>
                <a:lnTo>
                  <a:pt x="0" y="17699"/>
                </a:lnTo>
                <a:lnTo>
                  <a:pt x="1504" y="20319"/>
                </a:lnTo>
                <a:cubicBezTo>
                  <a:pt x="1600" y="21109"/>
                  <a:pt x="1725" y="21600"/>
                  <a:pt x="1863" y="21600"/>
                </a:cubicBezTo>
                <a:lnTo>
                  <a:pt x="21054" y="21600"/>
                </a:lnTo>
                <a:cubicBezTo>
                  <a:pt x="21356" y="21600"/>
                  <a:pt x="21600" y="19325"/>
                  <a:pt x="21600" y="16518"/>
                </a:cubicBezTo>
                <a:lnTo>
                  <a:pt x="21600" y="5082"/>
                </a:lnTo>
                <a:cubicBezTo>
                  <a:pt x="21600" y="2275"/>
                  <a:pt x="21356" y="0"/>
                  <a:pt x="21054" y="0"/>
                </a:cubicBezTo>
                <a:lnTo>
                  <a:pt x="1863" y="0"/>
                </a:lnTo>
                <a:close/>
              </a:path>
            </a:pathLst>
          </a:custGeom>
          <a:solidFill>
            <a:srgbClr val="DCE4EC"/>
          </a:solidFill>
          <a:ln w="25400">
            <a:solidFill>
              <a:srgbClr val="4B4B4B"/>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lgn="ctr">
              <a:defRPr b="1">
                <a:solidFill>
                  <a:srgbClr val="4B4B4B"/>
                </a:solidFill>
                <a:uFill>
                  <a:solidFill>
                    <a:srgbClr val="4B4B4B"/>
                  </a:solidFill>
                </a:uFill>
              </a:defRPr>
            </a:pPr>
            <a:r>
              <a:t>None</a:t>
            </a:r>
            <a:r>
              <a:rPr b="0"/>
              <a:t> value is not displayed</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5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5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5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iterate>
                                    <p:tmAbs val="0"/>
                                  </p:iterate>
                                  <p:childTnLst>
                                    <p:set>
                                      <p:cBhvr>
                                        <p:cTn id="20" fill="hold"/>
                                        <p:tgtEl>
                                          <p:spTgt spid="55">
                                            <p:bg/>
                                          </p:spTgt>
                                        </p:tgtEl>
                                        <p:attrNameLst>
                                          <p:attrName>style.visibility</p:attrName>
                                        </p:attrNameLst>
                                      </p:cBhvr>
                                      <p:to>
                                        <p:strVal val="visible"/>
                                      </p:to>
                                    </p:set>
                                  </p:childTnLst>
                                </p:cTn>
                              </p:par>
                              <p:par>
                                <p:cTn id="21" presetID="1" presetClass="entr" presetSubtype="0" fill="hold" grpId="2" nodeType="withEffect">
                                  <p:stCondLst>
                                    <p:cond delay="0"/>
                                  </p:stCondLst>
                                  <p:iterate>
                                    <p:tmAbs val="0"/>
                                  </p:iterate>
                                  <p:childTnLst>
                                    <p:set>
                                      <p:cBhvr>
                                        <p:cTn id="22" fill="hold"/>
                                        <p:tgtEl>
                                          <p:spTgt spid="55">
                                            <p:txEl>
                                              <p:pRg st="0" end="0"/>
                                            </p:txEl>
                                          </p:spTgt>
                                        </p:tgtEl>
                                        <p:attrNameLst>
                                          <p:attrName>style.visibility</p:attrName>
                                        </p:attrNameLst>
                                      </p:cBhvr>
                                      <p:to>
                                        <p:strVal val="visible"/>
                                      </p:to>
                                    </p:set>
                                  </p:childTnLst>
                                </p:cTn>
                              </p:par>
                            </p:childTnLst>
                          </p:cTn>
                        </p:par>
                        <p:par>
                          <p:cTn id="23" fill="hold">
                            <p:stCondLst>
                              <p:cond delay="0"/>
                            </p:stCondLst>
                            <p:childTnLst>
                              <p:par>
                                <p:cTn id="24" presetID="1" presetClass="entr" presetSubtype="0" fill="hold" grpId="2" nodeType="afterEffect">
                                  <p:stCondLst>
                                    <p:cond delay="0"/>
                                  </p:stCondLst>
                                  <p:iterate>
                                    <p:tmAbs val="0"/>
                                  </p:iterate>
                                  <p:childTnLst>
                                    <p:set>
                                      <p:cBhvr>
                                        <p:cTn id="25" fill="hold"/>
                                        <p:tgtEl>
                                          <p:spTgt spid="55">
                                            <p:txEl>
                                              <p:pRg st="1" end="1"/>
                                            </p:txEl>
                                          </p:spTgt>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grpId="2" nodeType="afterEffect">
                                  <p:stCondLst>
                                    <p:cond delay="0"/>
                                  </p:stCondLst>
                                  <p:iterate>
                                    <p:tmAbs val="0"/>
                                  </p:iterate>
                                  <p:childTnLst>
                                    <p:set>
                                      <p:cBhvr>
                                        <p:cTn id="28" fill="hold"/>
                                        <p:tgtEl>
                                          <p:spTgt spid="55">
                                            <p:txEl>
                                              <p:pRg st="2" end="2"/>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3" nodeType="clickEffect">
                                  <p:stCondLst>
                                    <p:cond delay="0"/>
                                  </p:stCondLst>
                                  <p:iterate>
                                    <p:tmAbs val="0"/>
                                  </p:iterate>
                                  <p:childTnLst>
                                    <p:set>
                                      <p:cBhvr>
                                        <p:cTn id="32" fill="hold"/>
                                        <p:tgtEl>
                                          <p:spTgt spid="6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2" nodeType="clickEffect">
                                  <p:stCondLst>
                                    <p:cond delay="0"/>
                                  </p:stCondLst>
                                  <p:iterate>
                                    <p:tmAbs val="0"/>
                                  </p:iterate>
                                  <p:childTnLst>
                                    <p:set>
                                      <p:cBhvr>
                                        <p:cTn id="36" fill="hold"/>
                                        <p:tgtEl>
                                          <p:spTgt spid="55">
                                            <p:txEl>
                                              <p:pRg st="3" end="3"/>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4" nodeType="clickEffect">
                                  <p:stCondLst>
                                    <p:cond delay="0"/>
                                  </p:stCondLst>
                                  <p:iterate>
                                    <p:tmAbs val="0"/>
                                  </p:iterate>
                                  <p:childTnLst>
                                    <p:set>
                                      <p:cBhvr>
                                        <p:cTn id="40" fill="hold"/>
                                        <p:tgtEl>
                                          <p:spTgt spid="6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2" nodeType="clickEffect">
                                  <p:stCondLst>
                                    <p:cond delay="0"/>
                                  </p:stCondLst>
                                  <p:iterate>
                                    <p:tmAbs val="0"/>
                                  </p:iterate>
                                  <p:childTnLst>
                                    <p:set>
                                      <p:cBhvr>
                                        <p:cTn id="44" fill="hold"/>
                                        <p:tgtEl>
                                          <p:spTgt spid="55">
                                            <p:txEl>
                                              <p:pRg st="4" end="4"/>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5" nodeType="clickEffect">
                                  <p:stCondLst>
                                    <p:cond delay="0"/>
                                  </p:stCondLst>
                                  <p:iterate>
                                    <p:tmAbs val="0"/>
                                  </p:iterate>
                                  <p:childTnLst>
                                    <p:set>
                                      <p:cBhvr>
                                        <p:cTn id="48" fill="hold"/>
                                        <p:tgtEl>
                                          <p:spTgt spid="58"/>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2" nodeType="clickEffect">
                                  <p:stCondLst>
                                    <p:cond delay="0"/>
                                  </p:stCondLst>
                                  <p:iterate>
                                    <p:tmAbs val="0"/>
                                  </p:iterate>
                                  <p:childTnLst>
                                    <p:set>
                                      <p:cBhvr>
                                        <p:cTn id="52" fill="hold"/>
                                        <p:tgtEl>
                                          <p:spTgt spid="55">
                                            <p:txEl>
                                              <p:pRg st="5" end="5"/>
                                            </p:txEl>
                                          </p:spTgt>
                                        </p:tgtEl>
                                        <p:attrNameLst>
                                          <p:attrName>style.visibility</p:attrName>
                                        </p:attrNameLst>
                                      </p:cBhvr>
                                      <p:to>
                                        <p:strVal val="visible"/>
                                      </p:to>
                                    </p:set>
                                  </p:childTnLst>
                                </p:cTn>
                              </p:par>
                            </p:childTnLst>
                          </p:cTn>
                        </p:par>
                        <p:par>
                          <p:cTn id="53" fill="hold">
                            <p:stCondLst>
                              <p:cond delay="0"/>
                            </p:stCondLst>
                            <p:childTnLst>
                              <p:par>
                                <p:cTn id="54" presetID="1" presetClass="entr" presetSubtype="0" fill="hold" grpId="2" nodeType="afterEffect">
                                  <p:stCondLst>
                                    <p:cond delay="0"/>
                                  </p:stCondLst>
                                  <p:iterate>
                                    <p:tmAbs val="0"/>
                                  </p:iterate>
                                  <p:childTnLst>
                                    <p:set>
                                      <p:cBhvr>
                                        <p:cTn id="55" fill="hold"/>
                                        <p:tgtEl>
                                          <p:spTgt spid="55">
                                            <p:txEl>
                                              <p:pRg st="6" end="6"/>
                                            </p:txEl>
                                          </p:spTgt>
                                        </p:tgtEl>
                                        <p:attrNameLst>
                                          <p:attrName>style.visibility</p:attrName>
                                        </p:attrNameLst>
                                      </p:cBhvr>
                                      <p:to>
                                        <p:strVal val="visible"/>
                                      </p:to>
                                    </p:set>
                                  </p:childTnLst>
                                </p:cTn>
                              </p:par>
                            </p:childTnLst>
                          </p:cTn>
                        </p:par>
                        <p:par>
                          <p:cTn id="56" fill="hold">
                            <p:stCondLst>
                              <p:cond delay="0"/>
                            </p:stCondLst>
                            <p:childTnLst>
                              <p:par>
                                <p:cTn id="57" presetID="1" presetClass="entr" presetSubtype="0" fill="hold" grpId="2" nodeType="afterEffect">
                                  <p:stCondLst>
                                    <p:cond delay="0"/>
                                  </p:stCondLst>
                                  <p:iterate>
                                    <p:tmAbs val="0"/>
                                  </p:iterate>
                                  <p:childTnLst>
                                    <p:set>
                                      <p:cBhvr>
                                        <p:cTn id="58" fill="hold"/>
                                        <p:tgtEl>
                                          <p:spTgt spid="55">
                                            <p:txEl>
                                              <p:pRg st="7" end="7"/>
                                            </p:txEl>
                                          </p:spTgt>
                                        </p:tgtEl>
                                        <p:attrNameLst>
                                          <p:attrName>style.visibility</p:attrName>
                                        </p:attrNameLst>
                                      </p:cBhvr>
                                      <p:to>
                                        <p:strVal val="visible"/>
                                      </p:to>
                                    </p:set>
                                  </p:childTnLst>
                                </p:cTn>
                              </p:par>
                            </p:childTnLst>
                          </p:cTn>
                        </p:par>
                        <p:par>
                          <p:cTn id="59" fill="hold">
                            <p:stCondLst>
                              <p:cond delay="0"/>
                            </p:stCondLst>
                            <p:childTnLst>
                              <p:par>
                                <p:cTn id="60" presetID="1" presetClass="entr" presetSubtype="0" fill="hold" grpId="2" nodeType="afterEffect">
                                  <p:stCondLst>
                                    <p:cond delay="0"/>
                                  </p:stCondLst>
                                  <p:iterate>
                                    <p:tmAbs val="0"/>
                                  </p:iterate>
                                  <p:childTnLst>
                                    <p:set>
                                      <p:cBhvr>
                                        <p:cTn id="61" fill="hold"/>
                                        <p:tgtEl>
                                          <p:spTgt spid="55">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1" build="p" bldLvl="5" animBg="1" advAuto="0"/>
      <p:bldP spid="55" grpId="2" build="p" bldLvl="5" animBg="1" advAuto="0"/>
      <p:bldP spid="58" grpId="5" animBg="1" advAuto="0"/>
      <p:bldP spid="61" grpId="3" animBg="1" advAuto="0"/>
      <p:bldP spid="62" grpId="4"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66"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grpSp>
        <p:nvGrpSpPr>
          <p:cNvPr id="70" name="Group"/>
          <p:cNvGrpSpPr/>
          <p:nvPr/>
        </p:nvGrpSpPr>
        <p:grpSpPr>
          <a:xfrm>
            <a:off x="9829799" y="3098800"/>
            <a:ext cx="3759201" cy="1231901"/>
            <a:chOff x="0" y="0"/>
            <a:chExt cx="3759200" cy="1231900"/>
          </a:xfrm>
        </p:grpSpPr>
        <p:sp>
          <p:nvSpPr>
            <p:cNvPr id="67" name="Line"/>
            <p:cNvSpPr/>
            <p:nvPr/>
          </p:nvSpPr>
          <p:spPr>
            <a:xfrm>
              <a:off x="165100" y="0"/>
              <a:ext cx="3594100" cy="6477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68" name="abs"/>
            <p:cNvSpPr txBox="1"/>
            <p:nvPr/>
          </p:nvSpPr>
          <p:spPr>
            <a:xfrm>
              <a:off x="0" y="127000"/>
              <a:ext cx="929601"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abs</a:t>
              </a:r>
            </a:p>
          </p:txBody>
        </p:sp>
        <p:sp>
          <p:nvSpPr>
            <p:cNvPr id="69" name="Line"/>
            <p:cNvSpPr/>
            <p:nvPr/>
          </p:nvSpPr>
          <p:spPr>
            <a:xfrm rot="10800000">
              <a:off x="165100" y="876300"/>
              <a:ext cx="3594100" cy="355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71" name="Pure Functions &amp; Non-Pure Functions"/>
          <p:cNvSpPr txBox="1">
            <a:spLocks noGrp="1"/>
          </p:cNvSpPr>
          <p:nvPr>
            <p:ph type="title"/>
          </p:nvPr>
        </p:nvSpPr>
        <p:spPr>
          <a:prstGeom prst="rect">
            <a:avLst/>
          </a:prstGeom>
        </p:spPr>
        <p:txBody>
          <a:bodyPr/>
          <a:lstStyle/>
          <a:p>
            <a:r>
              <a:t>Pure Functions &amp; Non-Pure Functions</a:t>
            </a:r>
          </a:p>
        </p:txBody>
      </p:sp>
      <p:grpSp>
        <p:nvGrpSpPr>
          <p:cNvPr id="74" name="Group"/>
          <p:cNvGrpSpPr/>
          <p:nvPr/>
        </p:nvGrpSpPr>
        <p:grpSpPr>
          <a:xfrm>
            <a:off x="8166099" y="3225800"/>
            <a:ext cx="1409702" cy="584200"/>
            <a:chOff x="0" y="0"/>
            <a:chExt cx="1409700" cy="584200"/>
          </a:xfrm>
        </p:grpSpPr>
        <p:sp>
          <p:nvSpPr>
            <p:cNvPr id="72" name="-2"/>
            <p:cNvSpPr txBox="1"/>
            <p:nvPr/>
          </p:nvSpPr>
          <p:spPr>
            <a:xfrm>
              <a:off x="0" y="0"/>
              <a:ext cx="684927"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-2</a:t>
              </a:r>
            </a:p>
          </p:txBody>
        </p:sp>
        <p:sp>
          <p:nvSpPr>
            <p:cNvPr id="73" name="Triangle"/>
            <p:cNvSpPr/>
            <p:nvPr/>
          </p:nvSpPr>
          <p:spPr>
            <a:xfrm rot="5400000">
              <a:off x="1054100" y="165100"/>
              <a:ext cx="444500"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grpSp>
        <p:nvGrpSpPr>
          <p:cNvPr id="77" name="Group"/>
          <p:cNvGrpSpPr/>
          <p:nvPr/>
        </p:nvGrpSpPr>
        <p:grpSpPr>
          <a:xfrm>
            <a:off x="13868399" y="3746500"/>
            <a:ext cx="821255" cy="584200"/>
            <a:chOff x="0" y="0"/>
            <a:chExt cx="821253" cy="584200"/>
          </a:xfrm>
        </p:grpSpPr>
        <p:sp>
          <p:nvSpPr>
            <p:cNvPr id="75" name="2"/>
            <p:cNvSpPr txBox="1"/>
            <p:nvPr/>
          </p:nvSpPr>
          <p:spPr>
            <a:xfrm>
              <a:off x="381000" y="0"/>
              <a:ext cx="44025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2</a:t>
              </a:r>
            </a:p>
          </p:txBody>
        </p:sp>
        <p:sp>
          <p:nvSpPr>
            <p:cNvPr id="76" name="Triangle"/>
            <p:cNvSpPr/>
            <p:nvPr/>
          </p:nvSpPr>
          <p:spPr>
            <a:xfrm rot="5400000">
              <a:off x="-88900" y="139700"/>
              <a:ext cx="444500"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grpSp>
        <p:nvGrpSpPr>
          <p:cNvPr id="80" name="Group"/>
          <p:cNvGrpSpPr/>
          <p:nvPr/>
        </p:nvGrpSpPr>
        <p:grpSpPr>
          <a:xfrm>
            <a:off x="8293099" y="8407400"/>
            <a:ext cx="1409702" cy="584200"/>
            <a:chOff x="0" y="0"/>
            <a:chExt cx="1409700" cy="584200"/>
          </a:xfrm>
        </p:grpSpPr>
        <p:sp>
          <p:nvSpPr>
            <p:cNvPr id="78" name="-2"/>
            <p:cNvSpPr txBox="1"/>
            <p:nvPr/>
          </p:nvSpPr>
          <p:spPr>
            <a:xfrm>
              <a:off x="0" y="0"/>
              <a:ext cx="684927"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-2</a:t>
              </a:r>
            </a:p>
          </p:txBody>
        </p:sp>
        <p:sp>
          <p:nvSpPr>
            <p:cNvPr id="79" name="Triangle"/>
            <p:cNvSpPr/>
            <p:nvPr/>
          </p:nvSpPr>
          <p:spPr>
            <a:xfrm rot="5400000">
              <a:off x="1054100" y="165100"/>
              <a:ext cx="444500"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grpSp>
        <p:nvGrpSpPr>
          <p:cNvPr id="83" name="Group"/>
          <p:cNvGrpSpPr/>
          <p:nvPr/>
        </p:nvGrpSpPr>
        <p:grpSpPr>
          <a:xfrm>
            <a:off x="14046199" y="8890000"/>
            <a:ext cx="1821975" cy="584200"/>
            <a:chOff x="0" y="0"/>
            <a:chExt cx="1821973" cy="584200"/>
          </a:xfrm>
        </p:grpSpPr>
        <p:sp>
          <p:nvSpPr>
            <p:cNvPr id="81" name="None"/>
            <p:cNvSpPr txBox="1"/>
            <p:nvPr/>
          </p:nvSpPr>
          <p:spPr>
            <a:xfrm>
              <a:off x="647700" y="0"/>
              <a:ext cx="117427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None</a:t>
              </a:r>
            </a:p>
          </p:txBody>
        </p:sp>
        <p:sp>
          <p:nvSpPr>
            <p:cNvPr id="82" name="Triangle"/>
            <p:cNvSpPr/>
            <p:nvPr/>
          </p:nvSpPr>
          <p:spPr>
            <a:xfrm rot="5400000">
              <a:off x="-88900" y="139700"/>
              <a:ext cx="444500"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grpSp>
        <p:nvGrpSpPr>
          <p:cNvPr id="89" name="Group"/>
          <p:cNvGrpSpPr/>
          <p:nvPr/>
        </p:nvGrpSpPr>
        <p:grpSpPr>
          <a:xfrm>
            <a:off x="9956799" y="8280400"/>
            <a:ext cx="3759201" cy="1422400"/>
            <a:chOff x="0" y="0"/>
            <a:chExt cx="3759200" cy="1422400"/>
          </a:xfrm>
        </p:grpSpPr>
        <p:sp>
          <p:nvSpPr>
            <p:cNvPr id="84" name="Line"/>
            <p:cNvSpPr/>
            <p:nvPr/>
          </p:nvSpPr>
          <p:spPr>
            <a:xfrm>
              <a:off x="165100" y="0"/>
              <a:ext cx="3594100" cy="6477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85" name="print"/>
            <p:cNvSpPr txBox="1"/>
            <p:nvPr/>
          </p:nvSpPr>
          <p:spPr>
            <a:xfrm>
              <a:off x="0" y="134342"/>
              <a:ext cx="1418948"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print</a:t>
              </a:r>
            </a:p>
          </p:txBody>
        </p:sp>
        <p:sp>
          <p:nvSpPr>
            <p:cNvPr id="86" name="Line"/>
            <p:cNvSpPr/>
            <p:nvPr/>
          </p:nvSpPr>
          <p:spPr>
            <a:xfrm rot="10800000">
              <a:off x="165100" y="800100"/>
              <a:ext cx="3594100" cy="355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87" name="Rectangle"/>
            <p:cNvSpPr/>
            <p:nvPr/>
          </p:nvSpPr>
          <p:spPr>
            <a:xfrm>
              <a:off x="1663700" y="1104900"/>
              <a:ext cx="1193800" cy="101600"/>
            </a:xfrm>
            <a:prstGeom prst="rect">
              <a:avLst/>
            </a:prstGeom>
            <a:solidFill>
              <a:srgbClr val="FFFFFF"/>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88" name="Line"/>
            <p:cNvSpPr/>
            <p:nvPr/>
          </p:nvSpPr>
          <p:spPr>
            <a:xfrm flipV="1">
              <a:off x="1981200" y="1155700"/>
              <a:ext cx="889000" cy="266700"/>
            </a:xfrm>
            <a:prstGeom prst="line">
              <a:avLst/>
            </a:prstGeom>
            <a:noFill/>
            <a:ln w="25400" cap="flat">
              <a:solidFill>
                <a:srgbClr val="4B4B4B"/>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93" name="Group"/>
          <p:cNvGrpSpPr/>
          <p:nvPr/>
        </p:nvGrpSpPr>
        <p:grpSpPr>
          <a:xfrm>
            <a:off x="7505700" y="9321800"/>
            <a:ext cx="8521700" cy="1739900"/>
            <a:chOff x="0" y="0"/>
            <a:chExt cx="8521700" cy="1739900"/>
          </a:xfrm>
        </p:grpSpPr>
        <p:sp>
          <p:nvSpPr>
            <p:cNvPr id="90" name="Rounded Rectangle"/>
            <p:cNvSpPr/>
            <p:nvPr/>
          </p:nvSpPr>
          <p:spPr>
            <a:xfrm>
              <a:off x="0" y="850900"/>
              <a:ext cx="8521700" cy="889000"/>
            </a:xfrm>
            <a:prstGeom prst="roundRect">
              <a:avLst>
                <a:gd name="adj" fmla="val 21429"/>
              </a:avLst>
            </a:prstGeom>
            <a:solidFill>
              <a:srgbClr val="C1C1C1"/>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91" name="Python displays the output “-2”"/>
            <p:cNvSpPr txBox="1"/>
            <p:nvPr/>
          </p:nvSpPr>
          <p:spPr>
            <a:xfrm>
              <a:off x="342900" y="1016000"/>
              <a:ext cx="7780457"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i="1"/>
              </a:lvl1pPr>
            </a:lstStyle>
            <a:p>
              <a:r>
                <a:t>Python displays the output “-2”</a:t>
              </a:r>
            </a:p>
          </p:txBody>
        </p:sp>
        <p:sp>
          <p:nvSpPr>
            <p:cNvPr id="92" name="Line"/>
            <p:cNvSpPr/>
            <p:nvPr/>
          </p:nvSpPr>
          <p:spPr>
            <a:xfrm>
              <a:off x="4162951" y="0"/>
              <a:ext cx="787271" cy="800100"/>
            </a:xfrm>
            <a:custGeom>
              <a:avLst/>
              <a:gdLst/>
              <a:ahLst/>
              <a:cxnLst>
                <a:cxn ang="0">
                  <a:pos x="wd2" y="hd2"/>
                </a:cxn>
                <a:cxn ang="5400000">
                  <a:pos x="wd2" y="hd2"/>
                </a:cxn>
                <a:cxn ang="10800000">
                  <a:pos x="wd2" y="hd2"/>
                </a:cxn>
                <a:cxn ang="16200000">
                  <a:pos x="wd2" y="hd2"/>
                </a:cxn>
              </a:cxnLst>
              <a:rect l="0" t="0" r="r" b="b"/>
              <a:pathLst>
                <a:path w="21159" h="21600" extrusionOk="0">
                  <a:moveTo>
                    <a:pt x="21159" y="0"/>
                  </a:moveTo>
                  <a:cubicBezTo>
                    <a:pt x="16359" y="1920"/>
                    <a:pt x="4359" y="1920"/>
                    <a:pt x="1959" y="7680"/>
                  </a:cubicBezTo>
                  <a:cubicBezTo>
                    <a:pt x="-441" y="13440"/>
                    <a:pt x="39" y="21600"/>
                    <a:pt x="39" y="21600"/>
                  </a:cubicBezTo>
                </a:path>
              </a:pathLst>
            </a:custGeom>
            <a:noFill/>
            <a:ln w="63500" cap="flat">
              <a:solidFill>
                <a:srgbClr val="007ECF"/>
              </a:solidFill>
              <a:prstDash val="solid"/>
              <a:round/>
              <a:tailEnd type="triangle" w="med" len="me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96" name="Group"/>
          <p:cNvGrpSpPr/>
          <p:nvPr/>
        </p:nvGrpSpPr>
        <p:grpSpPr>
          <a:xfrm>
            <a:off x="7016841" y="5632648"/>
            <a:ext cx="2558960" cy="584201"/>
            <a:chOff x="1663620" y="0"/>
            <a:chExt cx="2558958" cy="584200"/>
          </a:xfrm>
        </p:grpSpPr>
        <p:sp>
          <p:nvSpPr>
            <p:cNvPr id="94" name="2, 100"/>
            <p:cNvSpPr txBox="1"/>
            <p:nvPr/>
          </p:nvSpPr>
          <p:spPr>
            <a:xfrm>
              <a:off x="1663620" y="0"/>
              <a:ext cx="1663622"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2, 100</a:t>
              </a:r>
            </a:p>
          </p:txBody>
        </p:sp>
        <p:sp>
          <p:nvSpPr>
            <p:cNvPr id="95" name="Triangle"/>
            <p:cNvSpPr/>
            <p:nvPr/>
          </p:nvSpPr>
          <p:spPr>
            <a:xfrm rot="5400000">
              <a:off x="3866979" y="145851"/>
              <a:ext cx="444501" cy="2667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grpSp>
        <p:nvGrpSpPr>
          <p:cNvPr id="99" name="Group"/>
          <p:cNvGrpSpPr/>
          <p:nvPr/>
        </p:nvGrpSpPr>
        <p:grpSpPr>
          <a:xfrm>
            <a:off x="13868399" y="6150570"/>
            <a:ext cx="8775701" cy="584201"/>
            <a:chOff x="0" y="0"/>
            <a:chExt cx="8775700" cy="584200"/>
          </a:xfrm>
        </p:grpSpPr>
        <p:sp>
          <p:nvSpPr>
            <p:cNvPr id="97" name="1267650600228229401496703205376"/>
            <p:cNvSpPr txBox="1"/>
            <p:nvPr/>
          </p:nvSpPr>
          <p:spPr>
            <a:xfrm>
              <a:off x="381000" y="0"/>
              <a:ext cx="8394700"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p>
              <a:r>
                <a:t>1267650600228229401496703205376</a:t>
              </a:r>
            </a:p>
          </p:txBody>
        </p:sp>
        <p:sp>
          <p:nvSpPr>
            <p:cNvPr id="98" name="Triangle"/>
            <p:cNvSpPr/>
            <p:nvPr/>
          </p:nvSpPr>
          <p:spPr>
            <a:xfrm rot="5400000">
              <a:off x="-88900" y="135929"/>
              <a:ext cx="444500" cy="2667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grpSp>
        <p:nvGrpSpPr>
          <p:cNvPr id="103" name="Group"/>
          <p:cNvGrpSpPr/>
          <p:nvPr/>
        </p:nvGrpSpPr>
        <p:grpSpPr>
          <a:xfrm>
            <a:off x="9829799" y="5499100"/>
            <a:ext cx="3759201" cy="1231901"/>
            <a:chOff x="0" y="0"/>
            <a:chExt cx="3759200" cy="1231900"/>
          </a:xfrm>
        </p:grpSpPr>
        <p:sp>
          <p:nvSpPr>
            <p:cNvPr id="100" name="Line"/>
            <p:cNvSpPr/>
            <p:nvPr/>
          </p:nvSpPr>
          <p:spPr>
            <a:xfrm>
              <a:off x="165100" y="0"/>
              <a:ext cx="3594100" cy="6477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01" name="pow"/>
            <p:cNvSpPr txBox="1"/>
            <p:nvPr/>
          </p:nvSpPr>
          <p:spPr>
            <a:xfrm>
              <a:off x="0" y="133548"/>
              <a:ext cx="929601"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pow</a:t>
              </a:r>
            </a:p>
          </p:txBody>
        </p:sp>
        <p:sp>
          <p:nvSpPr>
            <p:cNvPr id="102" name="Line"/>
            <p:cNvSpPr/>
            <p:nvPr/>
          </p:nvSpPr>
          <p:spPr>
            <a:xfrm rot="10800000">
              <a:off x="165100" y="876300"/>
              <a:ext cx="3594100" cy="355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104" name="Pure Functions…"/>
          <p:cNvSpPr txBox="1"/>
          <p:nvPr/>
        </p:nvSpPr>
        <p:spPr>
          <a:xfrm>
            <a:off x="1487583" y="2865239"/>
            <a:ext cx="4599703" cy="1066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b="1"/>
            </a:pPr>
            <a:r>
              <a:t>Pure Functions</a:t>
            </a:r>
          </a:p>
          <a:p>
            <a:pPr>
              <a:defRPr i="1"/>
            </a:pPr>
            <a:r>
              <a:t>just return values</a:t>
            </a:r>
          </a:p>
        </p:txBody>
      </p:sp>
      <p:sp>
        <p:nvSpPr>
          <p:cNvPr id="105" name="Non-Pure Functions…"/>
          <p:cNvSpPr txBox="1"/>
          <p:nvPr/>
        </p:nvSpPr>
        <p:spPr>
          <a:xfrm>
            <a:off x="1513814" y="8030567"/>
            <a:ext cx="4844376" cy="1066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b="1"/>
            </a:pPr>
            <a:r>
              <a:t>Non-Pure Functions</a:t>
            </a:r>
          </a:p>
          <a:p>
            <a:pPr>
              <a:defRPr i="1"/>
            </a:pPr>
            <a:r>
              <a:t>have side effects</a:t>
            </a:r>
          </a:p>
        </p:txBody>
      </p:sp>
      <p:grpSp>
        <p:nvGrpSpPr>
          <p:cNvPr id="108" name="Group"/>
          <p:cNvGrpSpPr/>
          <p:nvPr/>
        </p:nvGrpSpPr>
        <p:grpSpPr>
          <a:xfrm>
            <a:off x="7126485" y="3149600"/>
            <a:ext cx="2717801" cy="1905000"/>
            <a:chOff x="0" y="0"/>
            <a:chExt cx="2717800" cy="1905000"/>
          </a:xfrm>
        </p:grpSpPr>
        <p:sp>
          <p:nvSpPr>
            <p:cNvPr id="106" name="Rounded Rectangle"/>
            <p:cNvSpPr/>
            <p:nvPr/>
          </p:nvSpPr>
          <p:spPr>
            <a:xfrm>
              <a:off x="925314" y="0"/>
              <a:ext cx="927101" cy="749300"/>
            </a:xfrm>
            <a:prstGeom prst="roundRect">
              <a:avLst>
                <a:gd name="adj" fmla="val 25424"/>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07" name="Argument"/>
            <p:cNvSpPr/>
            <p:nvPr/>
          </p:nvSpPr>
          <p:spPr>
            <a:xfrm>
              <a:off x="0" y="896143"/>
              <a:ext cx="2717800" cy="1008857"/>
            </a:xfrm>
            <a:custGeom>
              <a:avLst/>
              <a:gdLst/>
              <a:ahLst/>
              <a:cxnLst>
                <a:cxn ang="0">
                  <a:pos x="wd2" y="hd2"/>
                </a:cxn>
                <a:cxn ang="5400000">
                  <a:pos x="wd2" y="hd2"/>
                </a:cxn>
                <a:cxn ang="10800000">
                  <a:pos x="wd2" y="hd2"/>
                </a:cxn>
                <a:cxn ang="16200000">
                  <a:pos x="wd2" y="hd2"/>
                </a:cxn>
              </a:cxnLst>
              <a:rect l="0" t="0" r="r" b="b"/>
              <a:pathLst>
                <a:path w="21600" h="21600" extrusionOk="0">
                  <a:moveTo>
                    <a:pt x="11213" y="0"/>
                  </a:moveTo>
                  <a:lnTo>
                    <a:pt x="10204" y="3110"/>
                  </a:lnTo>
                  <a:lnTo>
                    <a:pt x="1615" y="3110"/>
                  </a:lnTo>
                  <a:cubicBezTo>
                    <a:pt x="723" y="3110"/>
                    <a:pt x="0" y="5058"/>
                    <a:pt x="0" y="7461"/>
                  </a:cubicBezTo>
                  <a:lnTo>
                    <a:pt x="0" y="17249"/>
                  </a:lnTo>
                  <a:cubicBezTo>
                    <a:pt x="0" y="19652"/>
                    <a:pt x="723" y="21600"/>
                    <a:pt x="1615" y="21600"/>
                  </a:cubicBezTo>
                  <a:lnTo>
                    <a:pt x="19985" y="21600"/>
                  </a:lnTo>
                  <a:cubicBezTo>
                    <a:pt x="20877" y="21600"/>
                    <a:pt x="21600" y="19652"/>
                    <a:pt x="21600" y="17249"/>
                  </a:cubicBezTo>
                  <a:lnTo>
                    <a:pt x="21600" y="7461"/>
                  </a:lnTo>
                  <a:cubicBezTo>
                    <a:pt x="21600" y="5058"/>
                    <a:pt x="20877" y="3110"/>
                    <a:pt x="19985" y="3110"/>
                  </a:cubicBezTo>
                  <a:lnTo>
                    <a:pt x="12223" y="3110"/>
                  </a:lnTo>
                  <a:lnTo>
                    <a:pt x="11213"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Argument</a:t>
              </a:r>
            </a:p>
          </p:txBody>
        </p:sp>
      </p:grpSp>
      <p:grpSp>
        <p:nvGrpSpPr>
          <p:cNvPr id="111" name="Group"/>
          <p:cNvGrpSpPr/>
          <p:nvPr/>
        </p:nvGrpSpPr>
        <p:grpSpPr>
          <a:xfrm>
            <a:off x="13779500" y="2514600"/>
            <a:ext cx="3695700" cy="1905000"/>
            <a:chOff x="0" y="0"/>
            <a:chExt cx="3695700" cy="1905000"/>
          </a:xfrm>
        </p:grpSpPr>
        <p:sp>
          <p:nvSpPr>
            <p:cNvPr id="109" name="Rounded Rectangle"/>
            <p:cNvSpPr/>
            <p:nvPr/>
          </p:nvSpPr>
          <p:spPr>
            <a:xfrm>
              <a:off x="455414" y="1155700"/>
              <a:ext cx="609601" cy="749300"/>
            </a:xfrm>
            <a:prstGeom prst="roundRect">
              <a:avLst>
                <a:gd name="adj" fmla="val 31250"/>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10" name="Return value"/>
            <p:cNvSpPr/>
            <p:nvPr/>
          </p:nvSpPr>
          <p:spPr>
            <a:xfrm>
              <a:off x="0" y="0"/>
              <a:ext cx="3695700" cy="1077119"/>
            </a:xfrm>
            <a:custGeom>
              <a:avLst/>
              <a:gdLst/>
              <a:ahLst/>
              <a:cxnLst>
                <a:cxn ang="0">
                  <a:pos x="wd2" y="hd2"/>
                </a:cxn>
                <a:cxn ang="5400000">
                  <a:pos x="wd2" y="hd2"/>
                </a:cxn>
                <a:cxn ang="10800000">
                  <a:pos x="wd2" y="hd2"/>
                </a:cxn>
                <a:cxn ang="16200000">
                  <a:pos x="wd2" y="hd2"/>
                </a:cxn>
              </a:cxnLst>
              <a:rect l="0" t="0" r="r" b="b"/>
              <a:pathLst>
                <a:path w="21600" h="21600" extrusionOk="0">
                  <a:moveTo>
                    <a:pt x="1188" y="0"/>
                  </a:moveTo>
                  <a:cubicBezTo>
                    <a:pt x="532" y="0"/>
                    <a:pt x="0" y="1824"/>
                    <a:pt x="0" y="4075"/>
                  </a:cubicBezTo>
                  <a:lnTo>
                    <a:pt x="0" y="13243"/>
                  </a:lnTo>
                  <a:cubicBezTo>
                    <a:pt x="0" y="15494"/>
                    <a:pt x="532" y="17318"/>
                    <a:pt x="1188" y="17318"/>
                  </a:cubicBezTo>
                  <a:lnTo>
                    <a:pt x="3521" y="17318"/>
                  </a:lnTo>
                  <a:lnTo>
                    <a:pt x="4263" y="21600"/>
                  </a:lnTo>
                  <a:lnTo>
                    <a:pt x="5006" y="17318"/>
                  </a:lnTo>
                  <a:lnTo>
                    <a:pt x="20412" y="17318"/>
                  </a:lnTo>
                  <a:cubicBezTo>
                    <a:pt x="21068" y="17318"/>
                    <a:pt x="21600" y="15494"/>
                    <a:pt x="21600" y="13243"/>
                  </a:cubicBezTo>
                  <a:lnTo>
                    <a:pt x="21600" y="4075"/>
                  </a:lnTo>
                  <a:cubicBezTo>
                    <a:pt x="21600" y="1824"/>
                    <a:pt x="21068" y="0"/>
                    <a:pt x="20412" y="0"/>
                  </a:cubicBezTo>
                  <a:lnTo>
                    <a:pt x="1188"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Return value</a:t>
              </a:r>
            </a:p>
          </p:txBody>
        </p:sp>
      </p:grpSp>
      <p:sp>
        <p:nvSpPr>
          <p:cNvPr id="112" name="A side effect isn't a value; it's anything that happens as a consequence of calling a function"/>
          <p:cNvSpPr/>
          <p:nvPr/>
        </p:nvSpPr>
        <p:spPr>
          <a:xfrm>
            <a:off x="16334581" y="9182100"/>
            <a:ext cx="6309519" cy="2806700"/>
          </a:xfrm>
          <a:custGeom>
            <a:avLst/>
            <a:gdLst/>
            <a:ahLst/>
            <a:cxnLst>
              <a:cxn ang="0">
                <a:pos x="wd2" y="hd2"/>
              </a:cxn>
              <a:cxn ang="5400000">
                <a:pos x="wd2" y="hd2"/>
              </a:cxn>
              <a:cxn ang="10800000">
                <a:pos x="wd2" y="hd2"/>
              </a:cxn>
              <a:cxn ang="16200000">
                <a:pos x="wd2" y="hd2"/>
              </a:cxn>
            </a:cxnLst>
            <a:rect l="0" t="0" r="r" b="b"/>
            <a:pathLst>
              <a:path w="21600" h="21600" extrusionOk="0">
                <a:moveTo>
                  <a:pt x="1756" y="0"/>
                </a:moveTo>
                <a:cubicBezTo>
                  <a:pt x="1335" y="0"/>
                  <a:pt x="993" y="700"/>
                  <a:pt x="993" y="1564"/>
                </a:cubicBezTo>
                <a:lnTo>
                  <a:pt x="993" y="10296"/>
                </a:lnTo>
                <a:lnTo>
                  <a:pt x="0" y="11273"/>
                </a:lnTo>
                <a:lnTo>
                  <a:pt x="993" y="12251"/>
                </a:lnTo>
                <a:lnTo>
                  <a:pt x="993" y="20036"/>
                </a:lnTo>
                <a:cubicBezTo>
                  <a:pt x="993" y="20900"/>
                  <a:pt x="1335" y="21600"/>
                  <a:pt x="1756" y="21600"/>
                </a:cubicBezTo>
                <a:lnTo>
                  <a:pt x="20837" y="21600"/>
                </a:lnTo>
                <a:cubicBezTo>
                  <a:pt x="21258" y="21600"/>
                  <a:pt x="21600" y="20900"/>
                  <a:pt x="21600" y="20036"/>
                </a:cubicBezTo>
                <a:lnTo>
                  <a:pt x="21600" y="1564"/>
                </a:lnTo>
                <a:cubicBezTo>
                  <a:pt x="21600" y="700"/>
                  <a:pt x="21258" y="0"/>
                  <a:pt x="20837" y="0"/>
                </a:cubicBezTo>
                <a:lnTo>
                  <a:pt x="1756" y="0"/>
                </a:lnTo>
                <a:close/>
              </a:path>
            </a:pathLst>
          </a:custGeom>
          <a:solidFill>
            <a:srgbClr val="DCE4EC"/>
          </a:solidFill>
          <a:ln w="25400">
            <a:solidFill>
              <a:srgbClr val="4B4B4B"/>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defRPr>
                <a:solidFill>
                  <a:srgbClr val="4B4B4B"/>
                </a:solidFill>
                <a:uFill>
                  <a:solidFill>
                    <a:srgbClr val="4B4B4B"/>
                  </a:solidFill>
                </a:uFill>
              </a:defRPr>
            </a:lvl1pPr>
          </a:lstStyle>
          <a:p>
            <a:r>
              <a:rPr dirty="0"/>
              <a:t>A side effect isn't a value; it's anything that happens as a consequence of </a:t>
            </a:r>
            <a:br>
              <a:rPr lang="en-US" dirty="0"/>
            </a:br>
            <a:r>
              <a:rPr dirty="0"/>
              <a:t>calling a function</a:t>
            </a:r>
          </a:p>
        </p:txBody>
      </p:sp>
      <p:grpSp>
        <p:nvGrpSpPr>
          <p:cNvPr id="115" name="Group"/>
          <p:cNvGrpSpPr/>
          <p:nvPr/>
        </p:nvGrpSpPr>
        <p:grpSpPr>
          <a:xfrm>
            <a:off x="13690600" y="7670800"/>
            <a:ext cx="4051300" cy="1917700"/>
            <a:chOff x="0" y="0"/>
            <a:chExt cx="4051300" cy="1917700"/>
          </a:xfrm>
        </p:grpSpPr>
        <p:sp>
          <p:nvSpPr>
            <p:cNvPr id="113" name="Rounded Rectangle"/>
            <p:cNvSpPr/>
            <p:nvPr/>
          </p:nvSpPr>
          <p:spPr>
            <a:xfrm>
              <a:off x="953889" y="1168400"/>
              <a:ext cx="1270001" cy="749300"/>
            </a:xfrm>
            <a:prstGeom prst="roundRect">
              <a:avLst>
                <a:gd name="adj" fmla="val 25424"/>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14" name="Returns None!"/>
            <p:cNvSpPr/>
            <p:nvPr/>
          </p:nvSpPr>
          <p:spPr>
            <a:xfrm>
              <a:off x="0" y="0"/>
              <a:ext cx="4051300" cy="1135063"/>
            </a:xfrm>
            <a:custGeom>
              <a:avLst/>
              <a:gdLst/>
              <a:ahLst/>
              <a:cxnLst>
                <a:cxn ang="0">
                  <a:pos x="wd2" y="hd2"/>
                </a:cxn>
                <a:cxn ang="5400000">
                  <a:pos x="wd2" y="hd2"/>
                </a:cxn>
                <a:cxn ang="10800000">
                  <a:pos x="wd2" y="hd2"/>
                </a:cxn>
                <a:cxn ang="16200000">
                  <a:pos x="wd2" y="hd2"/>
                </a:cxn>
              </a:cxnLst>
              <a:rect l="0" t="0" r="r" b="b"/>
              <a:pathLst>
                <a:path w="21600" h="21600" extrusionOk="0">
                  <a:moveTo>
                    <a:pt x="1083" y="0"/>
                  </a:moveTo>
                  <a:cubicBezTo>
                    <a:pt x="485" y="0"/>
                    <a:pt x="0" y="1731"/>
                    <a:pt x="0" y="3867"/>
                  </a:cubicBezTo>
                  <a:lnTo>
                    <a:pt x="0" y="12567"/>
                  </a:lnTo>
                  <a:cubicBezTo>
                    <a:pt x="0" y="14703"/>
                    <a:pt x="485" y="16434"/>
                    <a:pt x="1083" y="16434"/>
                  </a:cubicBezTo>
                  <a:lnTo>
                    <a:pt x="7626" y="16434"/>
                  </a:lnTo>
                  <a:lnTo>
                    <a:pt x="8303" y="21600"/>
                  </a:lnTo>
                  <a:lnTo>
                    <a:pt x="8978" y="16434"/>
                  </a:lnTo>
                  <a:lnTo>
                    <a:pt x="20517" y="16434"/>
                  </a:lnTo>
                  <a:cubicBezTo>
                    <a:pt x="21115" y="16434"/>
                    <a:pt x="21600" y="14703"/>
                    <a:pt x="21600" y="12567"/>
                  </a:cubicBezTo>
                  <a:lnTo>
                    <a:pt x="21600" y="3867"/>
                  </a:lnTo>
                  <a:cubicBezTo>
                    <a:pt x="21600" y="1731"/>
                    <a:pt x="21115" y="0"/>
                    <a:pt x="20517" y="0"/>
                  </a:cubicBezTo>
                  <a:lnTo>
                    <a:pt x="1083"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Returns None!</a:t>
              </a:r>
            </a:p>
          </p:txBody>
        </p:sp>
      </p:grpSp>
      <p:sp>
        <p:nvSpPr>
          <p:cNvPr id="116"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grpSp>
        <p:nvGrpSpPr>
          <p:cNvPr id="119" name="Group"/>
          <p:cNvGrpSpPr/>
          <p:nvPr/>
        </p:nvGrpSpPr>
        <p:grpSpPr>
          <a:xfrm>
            <a:off x="6197600" y="5562600"/>
            <a:ext cx="3657600" cy="1905000"/>
            <a:chOff x="0" y="0"/>
            <a:chExt cx="3657600" cy="1905000"/>
          </a:xfrm>
        </p:grpSpPr>
        <p:sp>
          <p:nvSpPr>
            <p:cNvPr id="117" name="Rounded Rectangle"/>
            <p:cNvSpPr/>
            <p:nvPr/>
          </p:nvSpPr>
          <p:spPr>
            <a:xfrm>
              <a:off x="823714" y="0"/>
              <a:ext cx="1828801" cy="749300"/>
            </a:xfrm>
            <a:prstGeom prst="roundRect">
              <a:avLst>
                <a:gd name="adj" fmla="val 25424"/>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18" name="2 Arguments"/>
            <p:cNvSpPr/>
            <p:nvPr/>
          </p:nvSpPr>
          <p:spPr>
            <a:xfrm>
              <a:off x="0" y="902493"/>
              <a:ext cx="3657600" cy="1002507"/>
            </a:xfrm>
            <a:custGeom>
              <a:avLst/>
              <a:gdLst/>
              <a:ahLst/>
              <a:cxnLst>
                <a:cxn ang="0">
                  <a:pos x="wd2" y="hd2"/>
                </a:cxn>
                <a:cxn ang="5400000">
                  <a:pos x="wd2" y="hd2"/>
                </a:cxn>
                <a:cxn ang="10800000">
                  <a:pos x="wd2" y="hd2"/>
                </a:cxn>
                <a:cxn ang="16200000">
                  <a:pos x="wd2" y="hd2"/>
                </a:cxn>
              </a:cxnLst>
              <a:rect l="0" t="0" r="r" b="b"/>
              <a:pathLst>
                <a:path w="21600" h="21600" extrusionOk="0">
                  <a:moveTo>
                    <a:pt x="10228" y="0"/>
                  </a:moveTo>
                  <a:lnTo>
                    <a:pt x="9480" y="2993"/>
                  </a:lnTo>
                  <a:lnTo>
                    <a:pt x="1200" y="2993"/>
                  </a:lnTo>
                  <a:cubicBezTo>
                    <a:pt x="537" y="2993"/>
                    <a:pt x="0" y="4953"/>
                    <a:pt x="0" y="7371"/>
                  </a:cubicBezTo>
                  <a:lnTo>
                    <a:pt x="0" y="17222"/>
                  </a:lnTo>
                  <a:cubicBezTo>
                    <a:pt x="0" y="19640"/>
                    <a:pt x="537" y="21600"/>
                    <a:pt x="1200" y="21600"/>
                  </a:cubicBezTo>
                  <a:lnTo>
                    <a:pt x="20400" y="21600"/>
                  </a:lnTo>
                  <a:cubicBezTo>
                    <a:pt x="21063" y="21600"/>
                    <a:pt x="21600" y="19640"/>
                    <a:pt x="21600" y="17222"/>
                  </a:cubicBezTo>
                  <a:lnTo>
                    <a:pt x="21600" y="7371"/>
                  </a:lnTo>
                  <a:cubicBezTo>
                    <a:pt x="21600" y="4953"/>
                    <a:pt x="21063" y="2993"/>
                    <a:pt x="20400" y="2993"/>
                  </a:cubicBezTo>
                  <a:lnTo>
                    <a:pt x="10978" y="2993"/>
                  </a:lnTo>
                  <a:lnTo>
                    <a:pt x="10228"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2 Arguments</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7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7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0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1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10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9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11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9" nodeType="clickEffect">
                                  <p:stCondLst>
                                    <p:cond delay="0"/>
                                  </p:stCondLst>
                                  <p:iterate>
                                    <p:tmAbs val="0"/>
                                  </p:iterate>
                                  <p:childTnLst>
                                    <p:set>
                                      <p:cBhvr>
                                        <p:cTn id="38" fill="hold"/>
                                        <p:tgtEl>
                                          <p:spTgt spid="9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0" nodeType="clickEffect">
                                  <p:stCondLst>
                                    <p:cond delay="0"/>
                                  </p:stCondLst>
                                  <p:iterate>
                                    <p:tmAbs val="0"/>
                                  </p:iterate>
                                  <p:childTnLst>
                                    <p:set>
                                      <p:cBhvr>
                                        <p:cTn id="42" fill="hold"/>
                                        <p:tgtEl>
                                          <p:spTgt spid="89"/>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1" nodeType="clickEffect">
                                  <p:stCondLst>
                                    <p:cond delay="0"/>
                                  </p:stCondLst>
                                  <p:iterate>
                                    <p:tmAbs val="0"/>
                                  </p:iterate>
                                  <p:childTnLst>
                                    <p:set>
                                      <p:cBhvr>
                                        <p:cTn id="46" fill="hold"/>
                                        <p:tgtEl>
                                          <p:spTgt spid="8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12" nodeType="clickEffect">
                                  <p:stCondLst>
                                    <p:cond delay="0"/>
                                  </p:stCondLst>
                                  <p:iterate>
                                    <p:tmAbs val="0"/>
                                  </p:iterate>
                                  <p:childTnLst>
                                    <p:set>
                                      <p:cBhvr>
                                        <p:cTn id="50" fill="hold"/>
                                        <p:tgtEl>
                                          <p:spTgt spid="83"/>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13" nodeType="clickEffect">
                                  <p:stCondLst>
                                    <p:cond delay="0"/>
                                  </p:stCondLst>
                                  <p:iterate>
                                    <p:tmAbs val="0"/>
                                  </p:iterate>
                                  <p:childTnLst>
                                    <p:set>
                                      <p:cBhvr>
                                        <p:cTn id="54" fill="hold"/>
                                        <p:tgtEl>
                                          <p:spTgt spid="9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14" nodeType="clickEffect">
                                  <p:stCondLst>
                                    <p:cond delay="0"/>
                                  </p:stCondLst>
                                  <p:iterate>
                                    <p:tmAbs val="0"/>
                                  </p:iterate>
                                  <p:childTnLst>
                                    <p:set>
                                      <p:cBhvr>
                                        <p:cTn id="58" fill="hold"/>
                                        <p:tgtEl>
                                          <p:spTgt spid="115"/>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15" nodeType="clickEffect">
                                  <p:stCondLst>
                                    <p:cond delay="0"/>
                                  </p:stCondLst>
                                  <p:iterate>
                                    <p:tmAbs val="0"/>
                                  </p:iterate>
                                  <p:childTnLst>
                                    <p:set>
                                      <p:cBhvr>
                                        <p:cTn id="62" fill="hold"/>
                                        <p:tgtEl>
                                          <p:spTgt spid="1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1" animBg="1" advAuto="0"/>
      <p:bldP spid="74" grpId="2" animBg="1" advAuto="0"/>
      <p:bldP spid="77" grpId="3" animBg="1" advAuto="0"/>
      <p:bldP spid="80" grpId="11" animBg="1" advAuto="0"/>
      <p:bldP spid="83" grpId="12" animBg="1" advAuto="0"/>
      <p:bldP spid="89" grpId="10" animBg="1" advAuto="0"/>
      <p:bldP spid="93" grpId="13" animBg="1" advAuto="0"/>
      <p:bldP spid="96" grpId="7" animBg="1" advAuto="0"/>
      <p:bldP spid="99" grpId="9" animBg="1" advAuto="0"/>
      <p:bldP spid="103" grpId="6" animBg="1" advAuto="0"/>
      <p:bldP spid="108" grpId="4" animBg="1" advAuto="0"/>
      <p:bldP spid="111" grpId="5" animBg="1" advAuto="0"/>
      <p:bldP spid="112" grpId="15" animBg="1" advAuto="0"/>
      <p:bldP spid="115" grpId="14" animBg="1" advAuto="0"/>
      <p:bldP spid="119" grpId="8"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22"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23" name="Nested Expressions with Print"/>
          <p:cNvSpPr txBox="1">
            <a:spLocks noGrp="1"/>
          </p:cNvSpPr>
          <p:nvPr>
            <p:ph type="title"/>
          </p:nvPr>
        </p:nvSpPr>
        <p:spPr>
          <a:prstGeom prst="rect">
            <a:avLst/>
          </a:prstGeom>
        </p:spPr>
        <p:txBody>
          <a:bodyPr/>
          <a:lstStyle/>
          <a:p>
            <a:r>
              <a:t>Nested Expressions with Print</a:t>
            </a:r>
          </a:p>
        </p:txBody>
      </p:sp>
      <p:grpSp>
        <p:nvGrpSpPr>
          <p:cNvPr id="126" name="Group"/>
          <p:cNvGrpSpPr/>
          <p:nvPr/>
        </p:nvGrpSpPr>
        <p:grpSpPr>
          <a:xfrm>
            <a:off x="8013700" y="4914900"/>
            <a:ext cx="9004300" cy="1612900"/>
            <a:chOff x="0" y="0"/>
            <a:chExt cx="9004300" cy="1612900"/>
          </a:xfrm>
        </p:grpSpPr>
        <p:sp>
          <p:nvSpPr>
            <p:cNvPr id="124" name="Rounded Rectangle"/>
            <p:cNvSpPr/>
            <p:nvPr/>
          </p:nvSpPr>
          <p:spPr>
            <a:xfrm>
              <a:off x="0" y="457200"/>
              <a:ext cx="9004300" cy="1155700"/>
            </a:xfrm>
            <a:prstGeom prst="roundRect">
              <a:avLst>
                <a:gd name="adj" fmla="val 16484"/>
              </a:avLst>
            </a:prstGeom>
            <a:solidFill>
              <a:srgbClr val="FFFFFF"/>
            </a:solidFill>
            <a:ln w="25400" cap="flat">
              <a:solidFill>
                <a:srgbClr val="0433FF"/>
              </a:solidFill>
              <a:prstDash val="solid"/>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25" name="Rectangle"/>
            <p:cNvSpPr/>
            <p:nvPr/>
          </p:nvSpPr>
          <p:spPr>
            <a:xfrm>
              <a:off x="3695700" y="0"/>
              <a:ext cx="1625600" cy="647700"/>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sp>
        <p:nvSpPr>
          <p:cNvPr id="127" name="None"/>
          <p:cNvSpPr txBox="1"/>
          <p:nvPr/>
        </p:nvSpPr>
        <p:spPr>
          <a:xfrm>
            <a:off x="11442700" y="4938117"/>
            <a:ext cx="2209800"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stStyle>
          <a:p>
            <a:r>
              <a:t>None</a:t>
            </a:r>
          </a:p>
        </p:txBody>
      </p:sp>
      <p:sp>
        <p:nvSpPr>
          <p:cNvPr id="128" name="print(print(1), print(2))"/>
          <p:cNvSpPr txBox="1"/>
          <p:nvPr/>
        </p:nvSpPr>
        <p:spPr>
          <a:xfrm>
            <a:off x="9282878" y="5606454"/>
            <a:ext cx="6312417"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print(print(1), print(2))</a:t>
            </a:r>
          </a:p>
        </p:txBody>
      </p:sp>
      <p:grpSp>
        <p:nvGrpSpPr>
          <p:cNvPr id="133" name="Group"/>
          <p:cNvGrpSpPr/>
          <p:nvPr/>
        </p:nvGrpSpPr>
        <p:grpSpPr>
          <a:xfrm>
            <a:off x="3911600" y="6286500"/>
            <a:ext cx="6683198" cy="1257300"/>
            <a:chOff x="0" y="2232"/>
            <a:chExt cx="6683197" cy="1257300"/>
          </a:xfrm>
        </p:grpSpPr>
        <p:sp>
          <p:nvSpPr>
            <p:cNvPr id="129" name="Line"/>
            <p:cNvSpPr/>
            <p:nvPr/>
          </p:nvSpPr>
          <p:spPr>
            <a:xfrm>
              <a:off x="5270500" y="2232"/>
              <a:ext cx="1412698"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30" name="Rectangle"/>
            <p:cNvSpPr/>
            <p:nvPr/>
          </p:nvSpPr>
          <p:spPr>
            <a:xfrm>
              <a:off x="0" y="611832"/>
              <a:ext cx="3924300" cy="6477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31" name="func print(...)"/>
            <p:cNvSpPr txBox="1"/>
            <p:nvPr/>
          </p:nvSpPr>
          <p:spPr>
            <a:xfrm>
              <a:off x="12700" y="618380"/>
              <a:ext cx="4064000"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i="1"/>
              </a:lvl1pPr>
            </a:lstStyle>
            <a:p>
              <a:r>
                <a:t>func print(...)</a:t>
              </a:r>
            </a:p>
          </p:txBody>
        </p:sp>
        <p:sp>
          <p:nvSpPr>
            <p:cNvPr id="132" name="Line"/>
            <p:cNvSpPr/>
            <p:nvPr/>
          </p:nvSpPr>
          <p:spPr>
            <a:xfrm flipH="1">
              <a:off x="3072660" y="7468"/>
              <a:ext cx="2973931" cy="594514"/>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146" name="Group"/>
          <p:cNvGrpSpPr/>
          <p:nvPr/>
        </p:nvGrpSpPr>
        <p:grpSpPr>
          <a:xfrm>
            <a:off x="5742872" y="9906000"/>
            <a:ext cx="6543902" cy="2794000"/>
            <a:chOff x="-67746" y="0"/>
            <a:chExt cx="6543901" cy="2794000"/>
          </a:xfrm>
        </p:grpSpPr>
        <p:sp>
          <p:nvSpPr>
            <p:cNvPr id="134" name="Line"/>
            <p:cNvSpPr/>
            <p:nvPr/>
          </p:nvSpPr>
          <p:spPr>
            <a:xfrm>
              <a:off x="1250581" y="0"/>
              <a:ext cx="3594101" cy="6477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35" name="print(...):"/>
            <p:cNvSpPr txBox="1"/>
            <p:nvPr/>
          </p:nvSpPr>
          <p:spPr>
            <a:xfrm>
              <a:off x="1098181" y="139898"/>
              <a:ext cx="2886988"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print(...):</a:t>
              </a:r>
            </a:p>
          </p:txBody>
        </p:sp>
        <p:sp>
          <p:nvSpPr>
            <p:cNvPr id="136" name="1"/>
            <p:cNvSpPr txBox="1"/>
            <p:nvPr/>
          </p:nvSpPr>
          <p:spPr>
            <a:xfrm>
              <a:off x="-67747" y="127000"/>
              <a:ext cx="44025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1</a:t>
              </a:r>
            </a:p>
          </p:txBody>
        </p:sp>
        <p:sp>
          <p:nvSpPr>
            <p:cNvPr id="137" name="None"/>
            <p:cNvSpPr txBox="1"/>
            <p:nvPr/>
          </p:nvSpPr>
          <p:spPr>
            <a:xfrm>
              <a:off x="5301881" y="609600"/>
              <a:ext cx="117427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None</a:t>
              </a:r>
            </a:p>
          </p:txBody>
        </p:sp>
        <p:sp>
          <p:nvSpPr>
            <p:cNvPr id="138" name="Triangle"/>
            <p:cNvSpPr/>
            <p:nvPr/>
          </p:nvSpPr>
          <p:spPr>
            <a:xfrm rot="5400000">
              <a:off x="488581" y="292100"/>
              <a:ext cx="444501"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39" name="Triangle"/>
            <p:cNvSpPr/>
            <p:nvPr/>
          </p:nvSpPr>
          <p:spPr>
            <a:xfrm rot="5400000">
              <a:off x="4971681" y="762000"/>
              <a:ext cx="444501"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40" name="Line"/>
            <p:cNvSpPr/>
            <p:nvPr/>
          </p:nvSpPr>
          <p:spPr>
            <a:xfrm rot="10800000">
              <a:off x="1250581" y="812800"/>
              <a:ext cx="3594101" cy="355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41" name="Rounded Rectangle"/>
            <p:cNvSpPr/>
            <p:nvPr/>
          </p:nvSpPr>
          <p:spPr>
            <a:xfrm>
              <a:off x="983881" y="1905000"/>
              <a:ext cx="3619501" cy="889000"/>
            </a:xfrm>
            <a:prstGeom prst="roundRect">
              <a:avLst>
                <a:gd name="adj" fmla="val 21429"/>
              </a:avLst>
            </a:prstGeom>
            <a:solidFill>
              <a:srgbClr val="C1C1C1"/>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42" name="Rectangle"/>
            <p:cNvSpPr/>
            <p:nvPr/>
          </p:nvSpPr>
          <p:spPr>
            <a:xfrm>
              <a:off x="2749181" y="1117600"/>
              <a:ext cx="1193801" cy="101600"/>
            </a:xfrm>
            <a:prstGeom prst="rect">
              <a:avLst/>
            </a:prstGeom>
            <a:solidFill>
              <a:srgbClr val="FFFFFF"/>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43" name="Line"/>
            <p:cNvSpPr/>
            <p:nvPr/>
          </p:nvSpPr>
          <p:spPr>
            <a:xfrm flipV="1">
              <a:off x="3079381" y="1168400"/>
              <a:ext cx="889001" cy="266700"/>
            </a:xfrm>
            <a:prstGeom prst="line">
              <a:avLst/>
            </a:prstGeom>
            <a:noFill/>
            <a:ln w="25400" cap="flat">
              <a:solidFill>
                <a:srgbClr val="4B4B4B"/>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44" name="display “1”"/>
            <p:cNvSpPr txBox="1"/>
            <p:nvPr/>
          </p:nvSpPr>
          <p:spPr>
            <a:xfrm>
              <a:off x="1373290" y="2057400"/>
              <a:ext cx="2886989"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display “1”</a:t>
              </a:r>
            </a:p>
          </p:txBody>
        </p:sp>
        <p:sp>
          <p:nvSpPr>
            <p:cNvPr id="145" name="Line"/>
            <p:cNvSpPr/>
            <p:nvPr/>
          </p:nvSpPr>
          <p:spPr>
            <a:xfrm>
              <a:off x="2806063" y="1041400"/>
              <a:ext cx="787272" cy="800100"/>
            </a:xfrm>
            <a:custGeom>
              <a:avLst/>
              <a:gdLst/>
              <a:ahLst/>
              <a:cxnLst>
                <a:cxn ang="0">
                  <a:pos x="wd2" y="hd2"/>
                </a:cxn>
                <a:cxn ang="5400000">
                  <a:pos x="wd2" y="hd2"/>
                </a:cxn>
                <a:cxn ang="10800000">
                  <a:pos x="wd2" y="hd2"/>
                </a:cxn>
                <a:cxn ang="16200000">
                  <a:pos x="wd2" y="hd2"/>
                </a:cxn>
              </a:cxnLst>
              <a:rect l="0" t="0" r="r" b="b"/>
              <a:pathLst>
                <a:path w="21159" h="21600" extrusionOk="0">
                  <a:moveTo>
                    <a:pt x="21159" y="0"/>
                  </a:moveTo>
                  <a:cubicBezTo>
                    <a:pt x="16359" y="1920"/>
                    <a:pt x="4359" y="1920"/>
                    <a:pt x="1959" y="7680"/>
                  </a:cubicBezTo>
                  <a:cubicBezTo>
                    <a:pt x="-441" y="13440"/>
                    <a:pt x="39" y="21600"/>
                    <a:pt x="39" y="21600"/>
                  </a:cubicBezTo>
                </a:path>
              </a:pathLst>
            </a:custGeom>
            <a:noFill/>
            <a:ln w="63500" cap="flat">
              <a:solidFill>
                <a:srgbClr val="007ECF"/>
              </a:solidFill>
              <a:prstDash val="solid"/>
              <a:round/>
              <a:tailEnd type="triangle" w="med" len="me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159" name="Group"/>
          <p:cNvGrpSpPr/>
          <p:nvPr/>
        </p:nvGrpSpPr>
        <p:grpSpPr>
          <a:xfrm>
            <a:off x="13549403" y="9728200"/>
            <a:ext cx="6547871" cy="2781300"/>
            <a:chOff x="-67746" y="0"/>
            <a:chExt cx="6547870" cy="2781300"/>
          </a:xfrm>
        </p:grpSpPr>
        <p:sp>
          <p:nvSpPr>
            <p:cNvPr id="147" name="Line"/>
            <p:cNvSpPr/>
            <p:nvPr/>
          </p:nvSpPr>
          <p:spPr>
            <a:xfrm>
              <a:off x="1254549" y="0"/>
              <a:ext cx="3594101" cy="6477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48" name="print(...):"/>
            <p:cNvSpPr txBox="1"/>
            <p:nvPr/>
          </p:nvSpPr>
          <p:spPr>
            <a:xfrm>
              <a:off x="1089449" y="139104"/>
              <a:ext cx="2886989"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print(...):</a:t>
              </a:r>
            </a:p>
          </p:txBody>
        </p:sp>
        <p:sp>
          <p:nvSpPr>
            <p:cNvPr id="149" name="2"/>
            <p:cNvSpPr txBox="1"/>
            <p:nvPr/>
          </p:nvSpPr>
          <p:spPr>
            <a:xfrm>
              <a:off x="-67747" y="139104"/>
              <a:ext cx="440254"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2</a:t>
              </a:r>
            </a:p>
          </p:txBody>
        </p:sp>
        <p:sp>
          <p:nvSpPr>
            <p:cNvPr id="150" name="None"/>
            <p:cNvSpPr txBox="1"/>
            <p:nvPr/>
          </p:nvSpPr>
          <p:spPr>
            <a:xfrm>
              <a:off x="5305849" y="621307"/>
              <a:ext cx="1174275"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None</a:t>
              </a:r>
            </a:p>
          </p:txBody>
        </p:sp>
        <p:sp>
          <p:nvSpPr>
            <p:cNvPr id="151" name="Triangle"/>
            <p:cNvSpPr/>
            <p:nvPr/>
          </p:nvSpPr>
          <p:spPr>
            <a:xfrm rot="5400000">
              <a:off x="492549" y="292100"/>
              <a:ext cx="444501"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52" name="Triangle"/>
            <p:cNvSpPr/>
            <p:nvPr/>
          </p:nvSpPr>
          <p:spPr>
            <a:xfrm rot="5400000">
              <a:off x="4962949" y="749300"/>
              <a:ext cx="444501"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53" name="Line"/>
            <p:cNvSpPr/>
            <p:nvPr/>
          </p:nvSpPr>
          <p:spPr>
            <a:xfrm rot="10800000">
              <a:off x="1254549" y="812800"/>
              <a:ext cx="3594101" cy="355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54" name="Rounded Rectangle"/>
            <p:cNvSpPr/>
            <p:nvPr/>
          </p:nvSpPr>
          <p:spPr>
            <a:xfrm>
              <a:off x="987849" y="1892300"/>
              <a:ext cx="3619501" cy="889000"/>
            </a:xfrm>
            <a:prstGeom prst="roundRect">
              <a:avLst>
                <a:gd name="adj" fmla="val 21429"/>
              </a:avLst>
            </a:prstGeom>
            <a:solidFill>
              <a:srgbClr val="C1C1C1"/>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55" name="Rectangle"/>
            <p:cNvSpPr/>
            <p:nvPr/>
          </p:nvSpPr>
          <p:spPr>
            <a:xfrm>
              <a:off x="2753149" y="1117600"/>
              <a:ext cx="1193801" cy="101600"/>
            </a:xfrm>
            <a:prstGeom prst="rect">
              <a:avLst/>
            </a:prstGeom>
            <a:solidFill>
              <a:srgbClr val="FFFFFF"/>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56" name="Line"/>
            <p:cNvSpPr/>
            <p:nvPr/>
          </p:nvSpPr>
          <p:spPr>
            <a:xfrm flipV="1">
              <a:off x="3070649" y="1168400"/>
              <a:ext cx="889001" cy="266700"/>
            </a:xfrm>
            <a:prstGeom prst="line">
              <a:avLst/>
            </a:prstGeom>
            <a:noFill/>
            <a:ln w="25400" cap="flat">
              <a:solidFill>
                <a:srgbClr val="4B4B4B"/>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7" name="display “2”"/>
            <p:cNvSpPr txBox="1"/>
            <p:nvPr/>
          </p:nvSpPr>
          <p:spPr>
            <a:xfrm>
              <a:off x="1360591" y="2067917"/>
              <a:ext cx="2886989"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display “2”</a:t>
              </a:r>
            </a:p>
          </p:txBody>
        </p:sp>
        <p:sp>
          <p:nvSpPr>
            <p:cNvPr id="158" name="Line"/>
            <p:cNvSpPr/>
            <p:nvPr/>
          </p:nvSpPr>
          <p:spPr>
            <a:xfrm>
              <a:off x="2803949" y="1041400"/>
              <a:ext cx="787272" cy="800100"/>
            </a:xfrm>
            <a:custGeom>
              <a:avLst/>
              <a:gdLst/>
              <a:ahLst/>
              <a:cxnLst>
                <a:cxn ang="0">
                  <a:pos x="wd2" y="hd2"/>
                </a:cxn>
                <a:cxn ang="5400000">
                  <a:pos x="wd2" y="hd2"/>
                </a:cxn>
                <a:cxn ang="10800000">
                  <a:pos x="wd2" y="hd2"/>
                </a:cxn>
                <a:cxn ang="16200000">
                  <a:pos x="wd2" y="hd2"/>
                </a:cxn>
              </a:cxnLst>
              <a:rect l="0" t="0" r="r" b="b"/>
              <a:pathLst>
                <a:path w="21159" h="21600" extrusionOk="0">
                  <a:moveTo>
                    <a:pt x="21159" y="0"/>
                  </a:moveTo>
                  <a:cubicBezTo>
                    <a:pt x="16359" y="1920"/>
                    <a:pt x="4359" y="1920"/>
                    <a:pt x="1959" y="7680"/>
                  </a:cubicBezTo>
                  <a:cubicBezTo>
                    <a:pt x="-441" y="13440"/>
                    <a:pt x="39" y="21600"/>
                    <a:pt x="39" y="21600"/>
                  </a:cubicBezTo>
                </a:path>
              </a:pathLst>
            </a:custGeom>
            <a:noFill/>
            <a:ln w="63500" cap="flat">
              <a:solidFill>
                <a:srgbClr val="007ECF"/>
              </a:solidFill>
              <a:prstDash val="solid"/>
              <a:round/>
              <a:tailEnd type="triangle" w="med" len="me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172" name="Group"/>
          <p:cNvGrpSpPr/>
          <p:nvPr/>
        </p:nvGrpSpPr>
        <p:grpSpPr>
          <a:xfrm>
            <a:off x="1142999" y="2209800"/>
            <a:ext cx="8857775" cy="2781300"/>
            <a:chOff x="-151685" y="0"/>
            <a:chExt cx="8857774" cy="2781300"/>
          </a:xfrm>
        </p:grpSpPr>
        <p:sp>
          <p:nvSpPr>
            <p:cNvPr id="160" name="Line"/>
            <p:cNvSpPr/>
            <p:nvPr/>
          </p:nvSpPr>
          <p:spPr>
            <a:xfrm>
              <a:off x="3467814" y="0"/>
              <a:ext cx="3594101" cy="6477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61" name="print(...):"/>
            <p:cNvSpPr txBox="1"/>
            <p:nvPr/>
          </p:nvSpPr>
          <p:spPr>
            <a:xfrm>
              <a:off x="3315414" y="138707"/>
              <a:ext cx="2886989"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print(...):</a:t>
              </a:r>
            </a:p>
          </p:txBody>
        </p:sp>
        <p:sp>
          <p:nvSpPr>
            <p:cNvPr id="162" name="None, None"/>
            <p:cNvSpPr txBox="1"/>
            <p:nvPr/>
          </p:nvSpPr>
          <p:spPr>
            <a:xfrm>
              <a:off x="-151686" y="138707"/>
              <a:ext cx="2642315"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None, None</a:t>
              </a:r>
            </a:p>
          </p:txBody>
        </p:sp>
        <p:sp>
          <p:nvSpPr>
            <p:cNvPr id="163" name="None"/>
            <p:cNvSpPr txBox="1"/>
            <p:nvPr/>
          </p:nvSpPr>
          <p:spPr>
            <a:xfrm>
              <a:off x="7531814" y="620910"/>
              <a:ext cx="1174275"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None</a:t>
              </a:r>
            </a:p>
          </p:txBody>
        </p:sp>
        <p:sp>
          <p:nvSpPr>
            <p:cNvPr id="164" name="Triangle"/>
            <p:cNvSpPr/>
            <p:nvPr/>
          </p:nvSpPr>
          <p:spPr>
            <a:xfrm rot="5400000">
              <a:off x="2705814" y="292100"/>
              <a:ext cx="444501"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65" name="Triangle"/>
            <p:cNvSpPr/>
            <p:nvPr/>
          </p:nvSpPr>
          <p:spPr>
            <a:xfrm rot="5400000">
              <a:off x="7188914" y="749300"/>
              <a:ext cx="444501" cy="266700"/>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66" name="Line"/>
            <p:cNvSpPr/>
            <p:nvPr/>
          </p:nvSpPr>
          <p:spPr>
            <a:xfrm rot="10800000">
              <a:off x="3467814" y="812800"/>
              <a:ext cx="3594101" cy="3556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286" y="0"/>
                  </a:lnTo>
                  <a:lnTo>
                    <a:pt x="19286" y="21600"/>
                  </a:lnTo>
                  <a:lnTo>
                    <a:pt x="21600" y="21600"/>
                  </a:lnTo>
                </a:path>
              </a:pathLst>
            </a:custGeom>
            <a:noFill/>
            <a:ln w="254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67" name="Rounded Rectangle"/>
            <p:cNvSpPr/>
            <p:nvPr/>
          </p:nvSpPr>
          <p:spPr>
            <a:xfrm>
              <a:off x="1004014" y="1892300"/>
              <a:ext cx="5524501" cy="889000"/>
            </a:xfrm>
            <a:prstGeom prst="roundRect">
              <a:avLst>
                <a:gd name="adj" fmla="val 21429"/>
              </a:avLst>
            </a:prstGeom>
            <a:solidFill>
              <a:srgbClr val="C1C1C1"/>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68" name="Rectangle"/>
            <p:cNvSpPr/>
            <p:nvPr/>
          </p:nvSpPr>
          <p:spPr>
            <a:xfrm>
              <a:off x="4979114" y="1117600"/>
              <a:ext cx="1193801" cy="101600"/>
            </a:xfrm>
            <a:prstGeom prst="rect">
              <a:avLst/>
            </a:prstGeom>
            <a:solidFill>
              <a:srgbClr val="FFFFFF"/>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69" name="Line"/>
            <p:cNvSpPr/>
            <p:nvPr/>
          </p:nvSpPr>
          <p:spPr>
            <a:xfrm flipV="1">
              <a:off x="5296614" y="1168400"/>
              <a:ext cx="889001" cy="266700"/>
            </a:xfrm>
            <a:prstGeom prst="line">
              <a:avLst/>
            </a:prstGeom>
            <a:noFill/>
            <a:ln w="25400" cap="flat">
              <a:solidFill>
                <a:srgbClr val="4B4B4B"/>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70" name="display “None None”"/>
            <p:cNvSpPr txBox="1"/>
            <p:nvPr/>
          </p:nvSpPr>
          <p:spPr>
            <a:xfrm>
              <a:off x="1310434" y="2067520"/>
              <a:ext cx="4844376"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display “None None”</a:t>
              </a:r>
            </a:p>
          </p:txBody>
        </p:sp>
        <p:sp>
          <p:nvSpPr>
            <p:cNvPr id="171" name="Line"/>
            <p:cNvSpPr/>
            <p:nvPr/>
          </p:nvSpPr>
          <p:spPr>
            <a:xfrm>
              <a:off x="5029914" y="1041400"/>
              <a:ext cx="787272" cy="800100"/>
            </a:xfrm>
            <a:custGeom>
              <a:avLst/>
              <a:gdLst/>
              <a:ahLst/>
              <a:cxnLst>
                <a:cxn ang="0">
                  <a:pos x="wd2" y="hd2"/>
                </a:cxn>
                <a:cxn ang="5400000">
                  <a:pos x="wd2" y="hd2"/>
                </a:cxn>
                <a:cxn ang="10800000">
                  <a:pos x="wd2" y="hd2"/>
                </a:cxn>
                <a:cxn ang="16200000">
                  <a:pos x="wd2" y="hd2"/>
                </a:cxn>
              </a:cxnLst>
              <a:rect l="0" t="0" r="r" b="b"/>
              <a:pathLst>
                <a:path w="21159" h="21600" extrusionOk="0">
                  <a:moveTo>
                    <a:pt x="21159" y="0"/>
                  </a:moveTo>
                  <a:cubicBezTo>
                    <a:pt x="16359" y="1920"/>
                    <a:pt x="4359" y="1920"/>
                    <a:pt x="1959" y="7680"/>
                  </a:cubicBezTo>
                  <a:cubicBezTo>
                    <a:pt x="-441" y="13440"/>
                    <a:pt x="39" y="21600"/>
                    <a:pt x="39" y="21600"/>
                  </a:cubicBezTo>
                </a:path>
              </a:pathLst>
            </a:custGeom>
            <a:noFill/>
            <a:ln w="63500" cap="flat">
              <a:solidFill>
                <a:srgbClr val="007ECF"/>
              </a:solidFill>
              <a:prstDash val="solid"/>
              <a:round/>
              <a:tailEnd type="triangle" w="med" len="me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189" name="Group"/>
          <p:cNvGrpSpPr/>
          <p:nvPr/>
        </p:nvGrpSpPr>
        <p:grpSpPr>
          <a:xfrm>
            <a:off x="6565900" y="6276967"/>
            <a:ext cx="6256389" cy="3231216"/>
            <a:chOff x="0" y="16000"/>
            <a:chExt cx="6256388" cy="3231214"/>
          </a:xfrm>
        </p:grpSpPr>
        <p:grpSp>
          <p:nvGrpSpPr>
            <p:cNvPr id="178" name="Group"/>
            <p:cNvGrpSpPr/>
            <p:nvPr/>
          </p:nvGrpSpPr>
          <p:grpSpPr>
            <a:xfrm>
              <a:off x="2349500" y="16000"/>
              <a:ext cx="3906889" cy="2219334"/>
              <a:chOff x="0" y="16000"/>
              <a:chExt cx="3906888" cy="2219332"/>
            </a:xfrm>
          </p:grpSpPr>
          <p:sp>
            <p:nvSpPr>
              <p:cNvPr id="173" name="Rounded Rectangle"/>
              <p:cNvSpPr/>
              <p:nvPr/>
            </p:nvSpPr>
            <p:spPr>
              <a:xfrm>
                <a:off x="0" y="1079633"/>
                <a:ext cx="3111500" cy="1155701"/>
              </a:xfrm>
              <a:prstGeom prst="roundRect">
                <a:avLst>
                  <a:gd name="adj" fmla="val 16484"/>
                </a:avLst>
              </a:prstGeom>
              <a:solidFill>
                <a:srgbClr val="FFFFFF"/>
              </a:solidFill>
              <a:ln w="25400" cap="flat">
                <a:solidFill>
                  <a:srgbClr val="0433FF"/>
                </a:solidFill>
                <a:prstDash val="solid"/>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74" name="Rectangle"/>
              <p:cNvSpPr/>
              <p:nvPr/>
            </p:nvSpPr>
            <p:spPr>
              <a:xfrm>
                <a:off x="749300" y="609733"/>
                <a:ext cx="1625600" cy="6477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75" name="print(1)"/>
              <p:cNvSpPr txBox="1"/>
              <p:nvPr/>
            </p:nvSpPr>
            <p:spPr>
              <a:xfrm>
                <a:off x="522294" y="1308233"/>
                <a:ext cx="2152968"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print(1)</a:t>
                </a:r>
              </a:p>
            </p:txBody>
          </p:sp>
          <p:sp>
            <p:nvSpPr>
              <p:cNvPr id="176" name="Line"/>
              <p:cNvSpPr/>
              <p:nvPr/>
            </p:nvSpPr>
            <p:spPr>
              <a:xfrm>
                <a:off x="1851601" y="25533"/>
                <a:ext cx="2055288"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77" name="Line"/>
              <p:cNvSpPr/>
              <p:nvPr/>
            </p:nvSpPr>
            <p:spPr>
              <a:xfrm flipH="1">
                <a:off x="1583977" y="16000"/>
                <a:ext cx="1336784" cy="618611"/>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183" name="Group"/>
            <p:cNvGrpSpPr/>
            <p:nvPr/>
          </p:nvGrpSpPr>
          <p:grpSpPr>
            <a:xfrm>
              <a:off x="0" y="1976721"/>
              <a:ext cx="4279900" cy="1270495"/>
              <a:chOff x="0" y="33397"/>
              <a:chExt cx="4279900" cy="1270494"/>
            </a:xfrm>
          </p:grpSpPr>
          <p:sp>
            <p:nvSpPr>
              <p:cNvPr id="179" name="Line"/>
              <p:cNvSpPr/>
              <p:nvPr/>
            </p:nvSpPr>
            <p:spPr>
              <a:xfrm>
                <a:off x="2794000" y="48973"/>
                <a:ext cx="1412698"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80" name="Rectangle"/>
              <p:cNvSpPr/>
              <p:nvPr/>
            </p:nvSpPr>
            <p:spPr>
              <a:xfrm>
                <a:off x="114300" y="656192"/>
                <a:ext cx="3962400" cy="6477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81" name="func print(...)"/>
              <p:cNvSpPr txBox="1"/>
              <p:nvPr/>
            </p:nvSpPr>
            <p:spPr>
              <a:xfrm>
                <a:off x="0" y="665122"/>
                <a:ext cx="4279900"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a:defRPr i="1"/>
                </a:lvl1pPr>
              </a:lstStyle>
              <a:p>
                <a:r>
                  <a:t>func print(...)</a:t>
                </a:r>
              </a:p>
            </p:txBody>
          </p:sp>
          <p:sp>
            <p:nvSpPr>
              <p:cNvPr id="182" name="Line"/>
              <p:cNvSpPr/>
              <p:nvPr/>
            </p:nvSpPr>
            <p:spPr>
              <a:xfrm flipH="1">
                <a:off x="3213390" y="33397"/>
                <a:ext cx="343190" cy="625117"/>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188" name="Group"/>
            <p:cNvGrpSpPr/>
            <p:nvPr/>
          </p:nvGrpSpPr>
          <p:grpSpPr>
            <a:xfrm>
              <a:off x="4457700" y="1983658"/>
              <a:ext cx="647899" cy="1263558"/>
              <a:chOff x="0" y="35730"/>
              <a:chExt cx="647898" cy="1263557"/>
            </a:xfrm>
          </p:grpSpPr>
          <p:sp>
            <p:nvSpPr>
              <p:cNvPr id="184" name="Line"/>
              <p:cNvSpPr/>
              <p:nvPr/>
            </p:nvSpPr>
            <p:spPr>
              <a:xfrm>
                <a:off x="0" y="44369"/>
                <a:ext cx="340826"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85" name="Rectangle"/>
              <p:cNvSpPr/>
              <p:nvPr/>
            </p:nvSpPr>
            <p:spPr>
              <a:xfrm>
                <a:off x="63500" y="651588"/>
                <a:ext cx="571500" cy="6477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86" name="1"/>
              <p:cNvSpPr txBox="1"/>
              <p:nvPr/>
            </p:nvSpPr>
            <p:spPr>
              <a:xfrm>
                <a:off x="38298" y="660517"/>
                <a:ext cx="609601"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a:defRPr i="1"/>
                </a:lvl1pPr>
              </a:lstStyle>
              <a:p>
                <a:r>
                  <a:t>1</a:t>
                </a:r>
              </a:p>
            </p:txBody>
          </p:sp>
          <p:sp>
            <p:nvSpPr>
              <p:cNvPr id="187" name="Line"/>
              <p:cNvSpPr/>
              <p:nvPr/>
            </p:nvSpPr>
            <p:spPr>
              <a:xfrm>
                <a:off x="157076" y="35730"/>
                <a:ext cx="227974" cy="615847"/>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sp>
        <p:nvSpPr>
          <p:cNvPr id="190" name="None"/>
          <p:cNvSpPr txBox="1"/>
          <p:nvPr/>
        </p:nvSpPr>
        <p:spPr>
          <a:xfrm>
            <a:off x="9347200" y="6902648"/>
            <a:ext cx="2209800"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stStyle>
          <a:p>
            <a:r>
              <a:t>None</a:t>
            </a:r>
          </a:p>
        </p:txBody>
      </p:sp>
      <p:grpSp>
        <p:nvGrpSpPr>
          <p:cNvPr id="202" name="Group"/>
          <p:cNvGrpSpPr/>
          <p:nvPr/>
        </p:nvGrpSpPr>
        <p:grpSpPr>
          <a:xfrm>
            <a:off x="13335000" y="6261875"/>
            <a:ext cx="5842000" cy="3252726"/>
            <a:chOff x="0" y="7720"/>
            <a:chExt cx="5842000" cy="3252725"/>
          </a:xfrm>
        </p:grpSpPr>
        <p:grpSp>
          <p:nvGrpSpPr>
            <p:cNvPr id="196" name="Group"/>
            <p:cNvGrpSpPr/>
            <p:nvPr/>
          </p:nvGrpSpPr>
          <p:grpSpPr>
            <a:xfrm>
              <a:off x="0" y="7720"/>
              <a:ext cx="5842000" cy="2221726"/>
              <a:chOff x="0" y="7720"/>
              <a:chExt cx="5842000" cy="2221724"/>
            </a:xfrm>
          </p:grpSpPr>
          <p:sp>
            <p:nvSpPr>
              <p:cNvPr id="191" name="Rounded Rectangle"/>
              <p:cNvSpPr/>
              <p:nvPr/>
            </p:nvSpPr>
            <p:spPr>
              <a:xfrm>
                <a:off x="2946400" y="1073745"/>
                <a:ext cx="2895600" cy="1155701"/>
              </a:xfrm>
              <a:prstGeom prst="roundRect">
                <a:avLst>
                  <a:gd name="adj" fmla="val 16484"/>
                </a:avLst>
              </a:prstGeom>
              <a:solidFill>
                <a:srgbClr val="FFFFFF"/>
              </a:solidFill>
              <a:ln w="25400" cap="flat">
                <a:solidFill>
                  <a:srgbClr val="0433FF"/>
                </a:solidFill>
                <a:prstDash val="solid"/>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92" name="Rectangle"/>
              <p:cNvSpPr/>
              <p:nvPr/>
            </p:nvSpPr>
            <p:spPr>
              <a:xfrm>
                <a:off x="3594100" y="603845"/>
                <a:ext cx="1625600" cy="6477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93" name="print(2)"/>
              <p:cNvSpPr txBox="1"/>
              <p:nvPr/>
            </p:nvSpPr>
            <p:spPr>
              <a:xfrm>
                <a:off x="3400315" y="1315045"/>
                <a:ext cx="2152969"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print(2)</a:t>
                </a:r>
              </a:p>
            </p:txBody>
          </p:sp>
          <p:sp>
            <p:nvSpPr>
              <p:cNvPr id="194" name="Line"/>
              <p:cNvSpPr/>
              <p:nvPr/>
            </p:nvSpPr>
            <p:spPr>
              <a:xfrm>
                <a:off x="0" y="32345"/>
                <a:ext cx="1970514"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95" name="Line"/>
              <p:cNvSpPr/>
              <p:nvPr/>
            </p:nvSpPr>
            <p:spPr>
              <a:xfrm>
                <a:off x="1046463" y="7720"/>
                <a:ext cx="2844397" cy="588604"/>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201" name="Group"/>
            <p:cNvGrpSpPr/>
            <p:nvPr/>
          </p:nvGrpSpPr>
          <p:grpSpPr>
            <a:xfrm>
              <a:off x="5003800" y="1998475"/>
              <a:ext cx="653058" cy="1261971"/>
              <a:chOff x="0" y="35730"/>
              <a:chExt cx="653057" cy="1261970"/>
            </a:xfrm>
          </p:grpSpPr>
          <p:sp>
            <p:nvSpPr>
              <p:cNvPr id="197" name="Line"/>
              <p:cNvSpPr/>
              <p:nvPr/>
            </p:nvSpPr>
            <p:spPr>
              <a:xfrm>
                <a:off x="0" y="42781"/>
                <a:ext cx="340826"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98" name="Rectangle"/>
              <p:cNvSpPr/>
              <p:nvPr/>
            </p:nvSpPr>
            <p:spPr>
              <a:xfrm>
                <a:off x="76200" y="650000"/>
                <a:ext cx="571500" cy="6477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199" name="2"/>
              <p:cNvSpPr txBox="1"/>
              <p:nvPr/>
            </p:nvSpPr>
            <p:spPr>
              <a:xfrm>
                <a:off x="43457" y="658930"/>
                <a:ext cx="609601"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a:defRPr i="1"/>
                </a:lvl1pPr>
              </a:lstStyle>
              <a:p>
                <a:r>
                  <a:t>2</a:t>
                </a:r>
              </a:p>
            </p:txBody>
          </p:sp>
          <p:sp>
            <p:nvSpPr>
              <p:cNvPr id="200" name="Line"/>
              <p:cNvSpPr/>
              <p:nvPr/>
            </p:nvSpPr>
            <p:spPr>
              <a:xfrm>
                <a:off x="162236" y="35730"/>
                <a:ext cx="227974" cy="615847"/>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sp>
        <p:nvSpPr>
          <p:cNvPr id="203" name="None"/>
          <p:cNvSpPr txBox="1"/>
          <p:nvPr/>
        </p:nvSpPr>
        <p:spPr>
          <a:xfrm>
            <a:off x="16637000" y="6884789"/>
            <a:ext cx="2209800"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stStyle>
          <a:p>
            <a:r>
              <a:t>None</a:t>
            </a:r>
          </a:p>
        </p:txBody>
      </p:sp>
      <p:grpSp>
        <p:nvGrpSpPr>
          <p:cNvPr id="206" name="Group"/>
          <p:cNvGrpSpPr/>
          <p:nvPr/>
        </p:nvGrpSpPr>
        <p:grpSpPr>
          <a:xfrm>
            <a:off x="16027400" y="2152054"/>
            <a:ext cx="7264400" cy="2184401"/>
            <a:chOff x="0" y="0"/>
            <a:chExt cx="7264400" cy="2184400"/>
          </a:xfrm>
        </p:grpSpPr>
        <p:sp>
          <p:nvSpPr>
            <p:cNvPr id="204" name="Callout"/>
            <p:cNvSpPr/>
            <p:nvPr/>
          </p:nvSpPr>
          <p:spPr>
            <a:xfrm>
              <a:off x="0" y="0"/>
              <a:ext cx="7264400" cy="2184401"/>
            </a:xfrm>
            <a:custGeom>
              <a:avLst/>
              <a:gdLst/>
              <a:ahLst/>
              <a:cxnLst>
                <a:cxn ang="0">
                  <a:pos x="wd2" y="hd2"/>
                </a:cxn>
                <a:cxn ang="5400000">
                  <a:pos x="wd2" y="hd2"/>
                </a:cxn>
                <a:cxn ang="10800000">
                  <a:pos x="wd2" y="hd2"/>
                </a:cxn>
                <a:cxn ang="16200000">
                  <a:pos x="wd2" y="hd2"/>
                </a:cxn>
              </a:cxnLst>
              <a:rect l="0" t="0" r="r" b="b"/>
              <a:pathLst>
                <a:path w="21600" h="21600" extrusionOk="0">
                  <a:moveTo>
                    <a:pt x="0" y="19088"/>
                  </a:moveTo>
                  <a:lnTo>
                    <a:pt x="0" y="2512"/>
                  </a:lnTo>
                  <a:cubicBezTo>
                    <a:pt x="0" y="1124"/>
                    <a:pt x="338" y="0"/>
                    <a:pt x="755" y="0"/>
                  </a:cubicBezTo>
                  <a:lnTo>
                    <a:pt x="20845" y="0"/>
                  </a:lnTo>
                  <a:cubicBezTo>
                    <a:pt x="21262" y="0"/>
                    <a:pt x="21600" y="1124"/>
                    <a:pt x="21600" y="2512"/>
                  </a:cubicBezTo>
                  <a:lnTo>
                    <a:pt x="21600" y="19088"/>
                  </a:lnTo>
                  <a:cubicBezTo>
                    <a:pt x="21600" y="20476"/>
                    <a:pt x="21262" y="21600"/>
                    <a:pt x="20845" y="21600"/>
                  </a:cubicBezTo>
                  <a:lnTo>
                    <a:pt x="755" y="21600"/>
                  </a:lnTo>
                  <a:cubicBezTo>
                    <a:pt x="338" y="21600"/>
                    <a:pt x="0" y="20476"/>
                    <a:pt x="0" y="19088"/>
                  </a:cubicBezTo>
                  <a:close/>
                </a:path>
              </a:pathLst>
            </a:custGeom>
            <a:noFill/>
            <a:ln w="50800" cap="flat">
              <a:solidFill>
                <a:srgbClr val="4B4B4B"/>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pic>
          <p:nvPicPr>
            <p:cNvPr id="205" name="droppedImage.png" descr="droppedImage.png"/>
            <p:cNvPicPr>
              <a:picLocks noChangeAspect="1"/>
            </p:cNvPicPr>
            <p:nvPr/>
          </p:nvPicPr>
          <p:blipFill>
            <a:blip r:embed="rId2">
              <a:extLst/>
            </a:blip>
            <a:stretch>
              <a:fillRect/>
            </a:stretch>
          </p:blipFill>
          <p:spPr>
            <a:xfrm>
              <a:off x="266700" y="162335"/>
              <a:ext cx="6822282" cy="1882564"/>
            </a:xfrm>
            <a:prstGeom prst="rect">
              <a:avLst/>
            </a:prstGeom>
            <a:ln w="12700" cap="flat">
              <a:noFill/>
              <a:round/>
            </a:ln>
            <a:effectLst/>
          </p:spPr>
        </p:pic>
      </p:grpSp>
      <p:sp>
        <p:nvSpPr>
          <p:cNvPr id="207" name="Rounded Rectangle"/>
          <p:cNvSpPr/>
          <p:nvPr/>
        </p:nvSpPr>
        <p:spPr>
          <a:xfrm>
            <a:off x="8890000" y="2730500"/>
            <a:ext cx="1117600" cy="749300"/>
          </a:xfrm>
          <a:prstGeom prst="roundRect">
            <a:avLst>
              <a:gd name="adj" fmla="val 25424"/>
            </a:avLst>
          </a:prstGeom>
          <a:ln w="25400">
            <a:solidFill>
              <a:srgbClr val="007ECF"/>
            </a:solidFill>
            <a:custDash>
              <a:ds d="200000" sp="200000"/>
            </a:custDash>
          </a:ln>
        </p:spPr>
        <p:txBody>
          <a:bodyPr lIns="50800" tIns="50800" rIns="50800" bIns="50800" anchor="ctr"/>
          <a:lstStyle/>
          <a:p>
            <a:pPr algn="ctr">
              <a:defRPr>
                <a:solidFill>
                  <a:srgbClr val="4B4B4B"/>
                </a:solidFill>
                <a:uFill>
                  <a:solidFill>
                    <a:srgbClr val="4B4B4B"/>
                  </a:solidFill>
                </a:uFill>
              </a:defRPr>
            </a:pPr>
            <a:endParaRPr/>
          </a:p>
        </p:txBody>
      </p:sp>
      <p:sp>
        <p:nvSpPr>
          <p:cNvPr id="208"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sp>
        <p:nvSpPr>
          <p:cNvPr id="209" name="Does not get displayed"/>
          <p:cNvSpPr/>
          <p:nvPr/>
        </p:nvSpPr>
        <p:spPr>
          <a:xfrm>
            <a:off x="10187384" y="2501900"/>
            <a:ext cx="4062016" cy="1422400"/>
          </a:xfrm>
          <a:custGeom>
            <a:avLst/>
            <a:gdLst/>
            <a:ahLst/>
            <a:cxnLst>
              <a:cxn ang="0">
                <a:pos x="wd2" y="hd2"/>
              </a:cxn>
              <a:cxn ang="5400000">
                <a:pos x="wd2" y="hd2"/>
              </a:cxn>
              <a:cxn ang="10800000">
                <a:pos x="wd2" y="hd2"/>
              </a:cxn>
              <a:cxn ang="16200000">
                <a:pos x="wd2" y="hd2"/>
              </a:cxn>
            </a:cxnLst>
            <a:rect l="0" t="0" r="r" b="b"/>
            <a:pathLst>
              <a:path w="21600" h="21600" extrusionOk="0">
                <a:moveTo>
                  <a:pt x="3028" y="0"/>
                </a:moveTo>
                <a:cubicBezTo>
                  <a:pt x="2432" y="0"/>
                  <a:pt x="1948" y="1382"/>
                  <a:pt x="1948" y="3086"/>
                </a:cubicBezTo>
                <a:lnTo>
                  <a:pt x="1948" y="8088"/>
                </a:lnTo>
                <a:lnTo>
                  <a:pt x="0" y="10023"/>
                </a:lnTo>
                <a:lnTo>
                  <a:pt x="1948" y="11951"/>
                </a:lnTo>
                <a:lnTo>
                  <a:pt x="1948" y="18514"/>
                </a:lnTo>
                <a:cubicBezTo>
                  <a:pt x="1948" y="20218"/>
                  <a:pt x="2432" y="21600"/>
                  <a:pt x="3028" y="21600"/>
                </a:cubicBezTo>
                <a:lnTo>
                  <a:pt x="20519" y="21600"/>
                </a:lnTo>
                <a:cubicBezTo>
                  <a:pt x="21116" y="21600"/>
                  <a:pt x="21600" y="20218"/>
                  <a:pt x="21600" y="18514"/>
                </a:cubicBezTo>
                <a:lnTo>
                  <a:pt x="21600" y="3086"/>
                </a:lnTo>
                <a:cubicBezTo>
                  <a:pt x="21600" y="1382"/>
                  <a:pt x="21116" y="0"/>
                  <a:pt x="20519" y="0"/>
                </a:cubicBezTo>
                <a:lnTo>
                  <a:pt x="3028" y="0"/>
                </a:lnTo>
                <a:close/>
              </a:path>
            </a:pathLst>
          </a:custGeom>
          <a:solidFill>
            <a:srgbClr val="DCE4EC"/>
          </a:solidFill>
          <a:ln w="25400">
            <a:solidFill>
              <a:srgbClr val="4B4B4B"/>
            </a:solidFill>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lgn="ctr">
              <a:defRPr>
                <a:solidFill>
                  <a:srgbClr val="4B4B4B"/>
                </a:solidFill>
                <a:uFill>
                  <a:solidFill>
                    <a:srgbClr val="4B4B4B"/>
                  </a:solidFill>
                </a:uFill>
              </a:defRPr>
            </a:pPr>
            <a:r>
              <a:t>Does not get displayed</a:t>
            </a:r>
          </a:p>
        </p:txBody>
      </p:sp>
      <p:grpSp>
        <p:nvGrpSpPr>
          <p:cNvPr id="214" name="Group"/>
          <p:cNvGrpSpPr/>
          <p:nvPr/>
        </p:nvGrpSpPr>
        <p:grpSpPr>
          <a:xfrm>
            <a:off x="13931900" y="8237597"/>
            <a:ext cx="4279900" cy="1270496"/>
            <a:chOff x="0" y="33397"/>
            <a:chExt cx="4279900" cy="1270494"/>
          </a:xfrm>
        </p:grpSpPr>
        <p:sp>
          <p:nvSpPr>
            <p:cNvPr id="210" name="Line"/>
            <p:cNvSpPr/>
            <p:nvPr/>
          </p:nvSpPr>
          <p:spPr>
            <a:xfrm>
              <a:off x="2794000" y="48973"/>
              <a:ext cx="1412698"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11" name="Rectangle"/>
            <p:cNvSpPr/>
            <p:nvPr/>
          </p:nvSpPr>
          <p:spPr>
            <a:xfrm>
              <a:off x="114300" y="656192"/>
              <a:ext cx="3962400" cy="6477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212" name="func print(...)"/>
            <p:cNvSpPr txBox="1"/>
            <p:nvPr/>
          </p:nvSpPr>
          <p:spPr>
            <a:xfrm>
              <a:off x="0" y="665122"/>
              <a:ext cx="4279900"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lgn="ctr">
                <a:defRPr i="1"/>
              </a:lvl1pPr>
            </a:lstStyle>
            <a:p>
              <a:r>
                <a:t>func print(...)</a:t>
              </a:r>
            </a:p>
          </p:txBody>
        </p:sp>
        <p:sp>
          <p:nvSpPr>
            <p:cNvPr id="213" name="Line"/>
            <p:cNvSpPr/>
            <p:nvPr/>
          </p:nvSpPr>
          <p:spPr>
            <a:xfrm flipH="1">
              <a:off x="3213390" y="33397"/>
              <a:ext cx="343190" cy="625117"/>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8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14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19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202"/>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8" nodeType="afterEffect">
                                  <p:stCondLst>
                                    <p:cond delay="0"/>
                                  </p:stCondLst>
                                  <p:iterate>
                                    <p:tmAbs val="0"/>
                                  </p:iterate>
                                  <p:childTnLst>
                                    <p:set>
                                      <p:cBhvr>
                                        <p:cTn id="33" fill="hold"/>
                                        <p:tgtEl>
                                          <p:spTgt spid="21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9" nodeType="clickEffect">
                                  <p:stCondLst>
                                    <p:cond delay="0"/>
                                  </p:stCondLst>
                                  <p:iterate>
                                    <p:tmAbs val="0"/>
                                  </p:iterate>
                                  <p:childTnLst>
                                    <p:set>
                                      <p:cBhvr>
                                        <p:cTn id="37" fill="hold"/>
                                        <p:tgtEl>
                                          <p:spTgt spid="159"/>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10" nodeType="clickEffect">
                                  <p:stCondLst>
                                    <p:cond delay="0"/>
                                  </p:stCondLst>
                                  <p:iterate>
                                    <p:tmAbs val="0"/>
                                  </p:iterate>
                                  <p:childTnLst>
                                    <p:set>
                                      <p:cBhvr>
                                        <p:cTn id="41" fill="hold"/>
                                        <p:tgtEl>
                                          <p:spTgt spid="203"/>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11" nodeType="clickEffect">
                                  <p:stCondLst>
                                    <p:cond delay="0"/>
                                  </p:stCondLst>
                                  <p:iterate>
                                    <p:tmAbs val="0"/>
                                  </p:iterate>
                                  <p:childTnLst>
                                    <p:set>
                                      <p:cBhvr>
                                        <p:cTn id="45" fill="hold"/>
                                        <p:tgtEl>
                                          <p:spTgt spid="172"/>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12" nodeType="clickEffect">
                                  <p:stCondLst>
                                    <p:cond delay="0"/>
                                  </p:stCondLst>
                                  <p:iterate>
                                    <p:tmAbs val="0"/>
                                  </p:iterate>
                                  <p:childTnLst>
                                    <p:set>
                                      <p:cBhvr>
                                        <p:cTn id="49" fill="hold"/>
                                        <p:tgtEl>
                                          <p:spTgt spid="127"/>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13" nodeType="clickEffect">
                                  <p:stCondLst>
                                    <p:cond delay="0"/>
                                  </p:stCondLst>
                                  <p:iterate>
                                    <p:tmAbs val="0"/>
                                  </p:iterate>
                                  <p:childTnLst>
                                    <p:set>
                                      <p:cBhvr>
                                        <p:cTn id="53" fill="hold"/>
                                        <p:tgtEl>
                                          <p:spTgt spid="207"/>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14" nodeType="clickEffect">
                                  <p:stCondLst>
                                    <p:cond delay="0"/>
                                  </p:stCondLst>
                                  <p:iterate>
                                    <p:tmAbs val="0"/>
                                  </p:iterate>
                                  <p:childTnLst>
                                    <p:set>
                                      <p:cBhvr>
                                        <p:cTn id="57" fill="hold"/>
                                        <p:tgtEl>
                                          <p:spTgt spid="2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6" grpId="2" animBg="1" advAuto="0"/>
      <p:bldP spid="127" grpId="12" animBg="1" advAuto="0"/>
      <p:bldP spid="128" grpId="1" animBg="1" advAuto="0"/>
      <p:bldP spid="133" grpId="3" animBg="1" advAuto="0"/>
      <p:bldP spid="146" grpId="5" animBg="1" advAuto="0"/>
      <p:bldP spid="159" grpId="9" animBg="1" advAuto="0"/>
      <p:bldP spid="172" grpId="11" animBg="1" advAuto="0"/>
      <p:bldP spid="189" grpId="4" animBg="1" advAuto="0"/>
      <p:bldP spid="190" grpId="6" animBg="1" advAuto="0"/>
      <p:bldP spid="202" grpId="7" animBg="1" advAuto="0"/>
      <p:bldP spid="203" grpId="10" animBg="1" advAuto="0"/>
      <p:bldP spid="207" grpId="13" animBg="1" advAuto="0"/>
      <p:bldP spid="209" grpId="14" animBg="1" advAuto="0"/>
      <p:bldP spid="214" grpId="8"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Multiple Environments"/>
          <p:cNvSpPr txBox="1">
            <a:spLocks noGrp="1"/>
          </p:cNvSpPr>
          <p:nvPr>
            <p:ph type="title"/>
          </p:nvPr>
        </p:nvSpPr>
        <p:spPr>
          <a:prstGeom prst="rect">
            <a:avLst/>
          </a:prstGeom>
        </p:spPr>
        <p:txBody>
          <a:bodyPr/>
          <a:lstStyle/>
          <a:p>
            <a:r>
              <a:t>Multiple Environments</a:t>
            </a:r>
          </a:p>
        </p:txBody>
      </p:sp>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19"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20" name="Life Cycle of a User-Defined Function"/>
          <p:cNvSpPr txBox="1">
            <a:spLocks noGrp="1"/>
          </p:cNvSpPr>
          <p:nvPr>
            <p:ph type="title"/>
          </p:nvPr>
        </p:nvSpPr>
        <p:spPr>
          <a:prstGeom prst="rect">
            <a:avLst/>
          </a:prstGeom>
        </p:spPr>
        <p:txBody>
          <a:bodyPr/>
          <a:lstStyle/>
          <a:p>
            <a:r>
              <a:t>Life Cycle of a User-Defined Function</a:t>
            </a:r>
          </a:p>
        </p:txBody>
      </p:sp>
      <p:sp>
        <p:nvSpPr>
          <p:cNvPr id="221" name="Def statement:"/>
          <p:cNvSpPr txBox="1"/>
          <p:nvPr/>
        </p:nvSpPr>
        <p:spPr>
          <a:xfrm>
            <a:off x="1384300" y="3270250"/>
            <a:ext cx="3621009"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lvl1pPr>
          </a:lstStyle>
          <a:p>
            <a:r>
              <a:t>Def statement:</a:t>
            </a:r>
          </a:p>
        </p:txBody>
      </p:sp>
      <p:sp>
        <p:nvSpPr>
          <p:cNvPr id="222" name="Call expression:"/>
          <p:cNvSpPr txBox="1"/>
          <p:nvPr/>
        </p:nvSpPr>
        <p:spPr>
          <a:xfrm>
            <a:off x="1384300" y="6978650"/>
            <a:ext cx="4110356"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lvl1pPr>
          </a:lstStyle>
          <a:p>
            <a:r>
              <a:t>Call expression:</a:t>
            </a:r>
          </a:p>
        </p:txBody>
      </p:sp>
      <p:grpSp>
        <p:nvGrpSpPr>
          <p:cNvPr id="226" name="Group"/>
          <p:cNvGrpSpPr/>
          <p:nvPr/>
        </p:nvGrpSpPr>
        <p:grpSpPr>
          <a:xfrm>
            <a:off x="5880100" y="3275210"/>
            <a:ext cx="6104255" cy="1423592"/>
            <a:chOff x="0" y="0"/>
            <a:chExt cx="6104254" cy="1423590"/>
          </a:xfrm>
        </p:grpSpPr>
        <p:sp>
          <p:nvSpPr>
            <p:cNvPr id="223" name="square( x ):"/>
            <p:cNvSpPr txBox="1"/>
            <p:nvPr/>
          </p:nvSpPr>
          <p:spPr>
            <a:xfrm>
              <a:off x="1968500" y="0"/>
              <a:ext cx="3131662"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square( x ):</a:t>
              </a:r>
            </a:p>
          </p:txBody>
        </p:sp>
        <p:sp>
          <p:nvSpPr>
            <p:cNvPr id="224" name="return mul(x, x)"/>
            <p:cNvSpPr txBox="1"/>
            <p:nvPr/>
          </p:nvSpPr>
          <p:spPr>
            <a:xfrm>
              <a:off x="1993900" y="839390"/>
              <a:ext cx="4110356"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a:solidFill>
                    <a:srgbClr val="008E00"/>
                  </a:solidFill>
                  <a:uFill>
                    <a:solidFill>
                      <a:srgbClr val="008E00"/>
                    </a:solidFill>
                  </a:uFill>
                </a:defRPr>
              </a:lvl1pPr>
            </a:lstStyle>
            <a:p>
              <a:r>
                <a:t>return mul(x, x)</a:t>
              </a:r>
            </a:p>
          </p:txBody>
        </p:sp>
        <p:sp>
          <p:nvSpPr>
            <p:cNvPr id="225" name="&gt;&gt;&gt; def"/>
            <p:cNvSpPr txBox="1"/>
            <p:nvPr/>
          </p:nvSpPr>
          <p:spPr>
            <a:xfrm>
              <a:off x="0" y="0"/>
              <a:ext cx="1908295"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&gt;&gt;&gt; def</a:t>
              </a:r>
            </a:p>
          </p:txBody>
        </p:sp>
      </p:grpSp>
      <p:sp>
        <p:nvSpPr>
          <p:cNvPr id="227" name="square(2+2)"/>
          <p:cNvSpPr txBox="1"/>
          <p:nvPr/>
        </p:nvSpPr>
        <p:spPr>
          <a:xfrm>
            <a:off x="7569200" y="6978650"/>
            <a:ext cx="2886988"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square(2+2)</a:t>
            </a:r>
          </a:p>
        </p:txBody>
      </p:sp>
      <p:sp>
        <p:nvSpPr>
          <p:cNvPr id="228" name="Calling/Applying:"/>
          <p:cNvSpPr txBox="1"/>
          <p:nvPr/>
        </p:nvSpPr>
        <p:spPr>
          <a:xfrm>
            <a:off x="1384300" y="10293350"/>
            <a:ext cx="4355029"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lvl1pPr>
          </a:lstStyle>
          <a:p>
            <a:r>
              <a:t>Calling/Applying:</a:t>
            </a:r>
          </a:p>
        </p:txBody>
      </p:sp>
      <p:grpSp>
        <p:nvGrpSpPr>
          <p:cNvPr id="233" name="Group"/>
          <p:cNvGrpSpPr/>
          <p:nvPr/>
        </p:nvGrpSpPr>
        <p:grpSpPr>
          <a:xfrm>
            <a:off x="8521700" y="10185399"/>
            <a:ext cx="4889500" cy="1645445"/>
            <a:chOff x="0" y="0"/>
            <a:chExt cx="4889500" cy="1645443"/>
          </a:xfrm>
        </p:grpSpPr>
        <p:sp>
          <p:nvSpPr>
            <p:cNvPr id="229" name="square( x ):"/>
            <p:cNvSpPr txBox="1"/>
            <p:nvPr/>
          </p:nvSpPr>
          <p:spPr>
            <a:xfrm>
              <a:off x="25400" y="96639"/>
              <a:ext cx="3131662"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square( x ):</a:t>
              </a:r>
            </a:p>
          </p:txBody>
        </p:sp>
        <p:grpSp>
          <p:nvGrpSpPr>
            <p:cNvPr id="232" name="Group"/>
            <p:cNvGrpSpPr/>
            <p:nvPr/>
          </p:nvGrpSpPr>
          <p:grpSpPr>
            <a:xfrm>
              <a:off x="0" y="0"/>
              <a:ext cx="4889500" cy="1645444"/>
              <a:chOff x="0" y="0"/>
              <a:chExt cx="4889500" cy="1645443"/>
            </a:xfrm>
          </p:grpSpPr>
          <p:sp>
            <p:nvSpPr>
              <p:cNvPr id="230" name="Line"/>
              <p:cNvSpPr/>
              <p:nvPr/>
            </p:nvSpPr>
            <p:spPr>
              <a:xfrm>
                <a:off x="0" y="0"/>
                <a:ext cx="4889500" cy="82550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667" y="0"/>
                    </a:lnTo>
                    <a:lnTo>
                      <a:pt x="19667" y="21600"/>
                    </a:lnTo>
                    <a:lnTo>
                      <a:pt x="21600" y="21600"/>
                    </a:lnTo>
                  </a:path>
                </a:pathLst>
              </a:custGeom>
              <a:noFill/>
              <a:ln w="254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31" name="Line"/>
              <p:cNvSpPr/>
              <p:nvPr/>
            </p:nvSpPr>
            <p:spPr>
              <a:xfrm rot="10800000">
                <a:off x="0" y="773614"/>
                <a:ext cx="4889500" cy="87183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9667" y="0"/>
                    </a:lnTo>
                    <a:lnTo>
                      <a:pt x="19667" y="21600"/>
                    </a:lnTo>
                    <a:lnTo>
                      <a:pt x="21600" y="21600"/>
                    </a:lnTo>
                  </a:path>
                </a:pathLst>
              </a:custGeom>
              <a:noFill/>
              <a:ln w="254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grpSp>
        <p:nvGrpSpPr>
          <p:cNvPr id="236" name="Group"/>
          <p:cNvGrpSpPr/>
          <p:nvPr/>
        </p:nvGrpSpPr>
        <p:grpSpPr>
          <a:xfrm>
            <a:off x="3401268" y="3124200"/>
            <a:ext cx="9755932" cy="2550468"/>
            <a:chOff x="0" y="0"/>
            <a:chExt cx="9755931" cy="2550467"/>
          </a:xfrm>
        </p:grpSpPr>
        <p:sp>
          <p:nvSpPr>
            <p:cNvPr id="234" name="Rounded Rectangle"/>
            <p:cNvSpPr/>
            <p:nvPr/>
          </p:nvSpPr>
          <p:spPr>
            <a:xfrm>
              <a:off x="3393231" y="0"/>
              <a:ext cx="6362701" cy="1981200"/>
            </a:xfrm>
            <a:prstGeom prst="roundRect">
              <a:avLst>
                <a:gd name="adj" fmla="val 9615"/>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35" name="Def statement"/>
            <p:cNvSpPr/>
            <p:nvPr/>
          </p:nvSpPr>
          <p:spPr>
            <a:xfrm rot="17311">
              <a:off x="4040" y="929302"/>
              <a:ext cx="3286919" cy="1612901"/>
            </a:xfrm>
            <a:custGeom>
              <a:avLst/>
              <a:gdLst/>
              <a:ahLst/>
              <a:cxnLst>
                <a:cxn ang="0">
                  <a:pos x="wd2" y="hd2"/>
                </a:cxn>
                <a:cxn ang="5400000">
                  <a:pos x="wd2" y="hd2"/>
                </a:cxn>
                <a:cxn ang="10800000">
                  <a:pos x="wd2" y="hd2"/>
                </a:cxn>
                <a:cxn ang="16200000">
                  <a:pos x="wd2" y="hd2"/>
                </a:cxn>
              </a:cxnLst>
              <a:rect l="0" t="0" r="r" b="b"/>
              <a:pathLst>
                <a:path w="21600" h="21600" extrusionOk="0">
                  <a:moveTo>
                    <a:pt x="1335" y="0"/>
                  </a:moveTo>
                  <a:cubicBezTo>
                    <a:pt x="598" y="0"/>
                    <a:pt x="0" y="1218"/>
                    <a:pt x="0" y="2721"/>
                  </a:cubicBezTo>
                  <a:lnTo>
                    <a:pt x="0" y="18879"/>
                  </a:lnTo>
                  <a:cubicBezTo>
                    <a:pt x="0" y="20382"/>
                    <a:pt x="598" y="21600"/>
                    <a:pt x="1335" y="21600"/>
                  </a:cubicBezTo>
                  <a:lnTo>
                    <a:pt x="18611" y="21600"/>
                  </a:lnTo>
                  <a:cubicBezTo>
                    <a:pt x="19349" y="21600"/>
                    <a:pt x="19946" y="20382"/>
                    <a:pt x="19946" y="18879"/>
                  </a:cubicBezTo>
                  <a:lnTo>
                    <a:pt x="19946" y="10710"/>
                  </a:lnTo>
                  <a:lnTo>
                    <a:pt x="21600" y="9014"/>
                  </a:lnTo>
                  <a:lnTo>
                    <a:pt x="19946" y="7313"/>
                  </a:lnTo>
                  <a:lnTo>
                    <a:pt x="19946" y="2721"/>
                  </a:lnTo>
                  <a:cubicBezTo>
                    <a:pt x="19946" y="1218"/>
                    <a:pt x="19349" y="0"/>
                    <a:pt x="18611" y="0"/>
                  </a:cubicBezTo>
                  <a:lnTo>
                    <a:pt x="1335"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Def statement</a:t>
              </a:r>
            </a:p>
          </p:txBody>
        </p:sp>
      </p:grpSp>
      <p:grpSp>
        <p:nvGrpSpPr>
          <p:cNvPr id="239" name="Group"/>
          <p:cNvGrpSpPr/>
          <p:nvPr/>
        </p:nvGrpSpPr>
        <p:grpSpPr>
          <a:xfrm>
            <a:off x="6553200" y="2070100"/>
            <a:ext cx="5092700" cy="1752600"/>
            <a:chOff x="0" y="0"/>
            <a:chExt cx="5092700" cy="1752600"/>
          </a:xfrm>
        </p:grpSpPr>
        <p:sp>
          <p:nvSpPr>
            <p:cNvPr id="237" name="Rounded Rectangle"/>
            <p:cNvSpPr/>
            <p:nvPr/>
          </p:nvSpPr>
          <p:spPr>
            <a:xfrm>
              <a:off x="3251200" y="1270000"/>
              <a:ext cx="533400" cy="482600"/>
            </a:xfrm>
            <a:prstGeom prst="roundRect">
              <a:avLst>
                <a:gd name="adj" fmla="val 39474"/>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38" name="Formal parameter"/>
            <p:cNvSpPr/>
            <p:nvPr/>
          </p:nvSpPr>
          <p:spPr>
            <a:xfrm>
              <a:off x="0" y="0"/>
              <a:ext cx="5092700" cy="1226741"/>
            </a:xfrm>
            <a:custGeom>
              <a:avLst/>
              <a:gdLst/>
              <a:ahLst/>
              <a:cxnLst>
                <a:cxn ang="0">
                  <a:pos x="wd2" y="hd2"/>
                </a:cxn>
                <a:cxn ang="5400000">
                  <a:pos x="wd2" y="hd2"/>
                </a:cxn>
                <a:cxn ang="10800000">
                  <a:pos x="wd2" y="hd2"/>
                </a:cxn>
                <a:cxn ang="16200000">
                  <a:pos x="wd2" y="hd2"/>
                </a:cxn>
              </a:cxnLst>
              <a:rect l="0" t="0" r="r" b="b"/>
              <a:pathLst>
                <a:path w="21600" h="21600" extrusionOk="0">
                  <a:moveTo>
                    <a:pt x="862" y="0"/>
                  </a:moveTo>
                  <a:cubicBezTo>
                    <a:pt x="386" y="0"/>
                    <a:pt x="0" y="1602"/>
                    <a:pt x="0" y="3578"/>
                  </a:cubicBezTo>
                  <a:lnTo>
                    <a:pt x="0" y="11628"/>
                  </a:lnTo>
                  <a:cubicBezTo>
                    <a:pt x="0" y="13604"/>
                    <a:pt x="386" y="15206"/>
                    <a:pt x="862" y="15206"/>
                  </a:cubicBezTo>
                  <a:lnTo>
                    <a:pt x="14497" y="15206"/>
                  </a:lnTo>
                  <a:lnTo>
                    <a:pt x="15035" y="21600"/>
                  </a:lnTo>
                  <a:lnTo>
                    <a:pt x="15574" y="15206"/>
                  </a:lnTo>
                  <a:lnTo>
                    <a:pt x="20738" y="15206"/>
                  </a:lnTo>
                  <a:cubicBezTo>
                    <a:pt x="21214" y="15206"/>
                    <a:pt x="21600" y="13604"/>
                    <a:pt x="21600" y="11628"/>
                  </a:cubicBezTo>
                  <a:lnTo>
                    <a:pt x="21600" y="3578"/>
                  </a:lnTo>
                  <a:cubicBezTo>
                    <a:pt x="21600" y="1602"/>
                    <a:pt x="21214" y="0"/>
                    <a:pt x="20738" y="0"/>
                  </a:cubicBezTo>
                  <a:lnTo>
                    <a:pt x="862"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Formal parameter</a:t>
              </a:r>
            </a:p>
          </p:txBody>
        </p:sp>
      </p:grpSp>
      <p:grpSp>
        <p:nvGrpSpPr>
          <p:cNvPr id="242" name="Group"/>
          <p:cNvGrpSpPr/>
          <p:nvPr/>
        </p:nvGrpSpPr>
        <p:grpSpPr>
          <a:xfrm>
            <a:off x="7835900" y="3911600"/>
            <a:ext cx="6243737" cy="2266332"/>
            <a:chOff x="0" y="0"/>
            <a:chExt cx="6243736" cy="2266331"/>
          </a:xfrm>
        </p:grpSpPr>
        <p:sp>
          <p:nvSpPr>
            <p:cNvPr id="240" name="Rounded Rectangle"/>
            <p:cNvSpPr/>
            <p:nvPr/>
          </p:nvSpPr>
          <p:spPr>
            <a:xfrm>
              <a:off x="0" y="0"/>
              <a:ext cx="4457700" cy="1041400"/>
            </a:xfrm>
            <a:prstGeom prst="roundRect">
              <a:avLst>
                <a:gd name="adj" fmla="val 18293"/>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41" name="Body"/>
            <p:cNvSpPr/>
            <p:nvPr/>
          </p:nvSpPr>
          <p:spPr>
            <a:xfrm rot="17311">
              <a:off x="56085" y="1142691"/>
              <a:ext cx="6184901" cy="1108076"/>
            </a:xfrm>
            <a:custGeom>
              <a:avLst/>
              <a:gdLst/>
              <a:ahLst/>
              <a:cxnLst>
                <a:cxn ang="0">
                  <a:pos x="wd2" y="hd2"/>
                </a:cxn>
                <a:cxn ang="5400000">
                  <a:pos x="wd2" y="hd2"/>
                </a:cxn>
                <a:cxn ang="10800000">
                  <a:pos x="wd2" y="hd2"/>
                </a:cxn>
                <a:cxn ang="16200000">
                  <a:pos x="wd2" y="hd2"/>
                </a:cxn>
              </a:cxnLst>
              <a:rect l="0" t="0" r="r" b="b"/>
              <a:pathLst>
                <a:path w="21600" h="21600" extrusionOk="0">
                  <a:moveTo>
                    <a:pt x="2195" y="0"/>
                  </a:moveTo>
                  <a:lnTo>
                    <a:pt x="1751" y="3033"/>
                  </a:lnTo>
                  <a:lnTo>
                    <a:pt x="710" y="3033"/>
                  </a:lnTo>
                  <a:cubicBezTo>
                    <a:pt x="318" y="3033"/>
                    <a:pt x="0" y="4806"/>
                    <a:pt x="0" y="6994"/>
                  </a:cubicBezTo>
                  <a:lnTo>
                    <a:pt x="0" y="17639"/>
                  </a:lnTo>
                  <a:cubicBezTo>
                    <a:pt x="0" y="19827"/>
                    <a:pt x="318" y="21600"/>
                    <a:pt x="710" y="21600"/>
                  </a:cubicBezTo>
                  <a:lnTo>
                    <a:pt x="20890" y="21600"/>
                  </a:lnTo>
                  <a:cubicBezTo>
                    <a:pt x="21282" y="21600"/>
                    <a:pt x="21600" y="19827"/>
                    <a:pt x="21600" y="17639"/>
                  </a:cubicBezTo>
                  <a:lnTo>
                    <a:pt x="21600" y="6994"/>
                  </a:lnTo>
                  <a:cubicBezTo>
                    <a:pt x="21600" y="4806"/>
                    <a:pt x="21282" y="3033"/>
                    <a:pt x="20890" y="3033"/>
                  </a:cubicBezTo>
                  <a:lnTo>
                    <a:pt x="2639" y="3033"/>
                  </a:lnTo>
                  <a:lnTo>
                    <a:pt x="2195"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a:solidFill>
                    <a:srgbClr val="4B4B4B"/>
                  </a:solidFill>
                  <a:uFill>
                    <a:solidFill>
                      <a:srgbClr val="4B4B4B"/>
                    </a:solidFill>
                  </a:uFill>
                </a:defRPr>
              </a:lvl1pPr>
            </a:lstStyle>
            <a:p>
              <a:r>
                <a:t> Body</a:t>
              </a:r>
            </a:p>
          </p:txBody>
        </p:sp>
      </p:grpSp>
      <p:grpSp>
        <p:nvGrpSpPr>
          <p:cNvPr id="245" name="Group"/>
          <p:cNvGrpSpPr/>
          <p:nvPr/>
        </p:nvGrpSpPr>
        <p:grpSpPr>
          <a:xfrm>
            <a:off x="9588500" y="2412174"/>
            <a:ext cx="5511363" cy="2324926"/>
            <a:chOff x="0" y="-825"/>
            <a:chExt cx="5511362" cy="2324925"/>
          </a:xfrm>
        </p:grpSpPr>
        <p:sp>
          <p:nvSpPr>
            <p:cNvPr id="243" name="Rounded Rectangle"/>
            <p:cNvSpPr/>
            <p:nvPr/>
          </p:nvSpPr>
          <p:spPr>
            <a:xfrm>
              <a:off x="0" y="1676400"/>
              <a:ext cx="2476500" cy="647700"/>
            </a:xfrm>
            <a:prstGeom prst="roundRect">
              <a:avLst>
                <a:gd name="adj" fmla="val 29412"/>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44" name="Return expression"/>
            <p:cNvSpPr/>
            <p:nvPr/>
          </p:nvSpPr>
          <p:spPr>
            <a:xfrm rot="17311">
              <a:off x="2130086" y="7666"/>
              <a:ext cx="3377010" cy="1702991"/>
            </a:xfrm>
            <a:custGeom>
              <a:avLst/>
              <a:gdLst/>
              <a:ahLst/>
              <a:cxnLst>
                <a:cxn ang="0">
                  <a:pos x="wd2" y="hd2"/>
                </a:cxn>
                <a:cxn ang="5400000">
                  <a:pos x="wd2" y="hd2"/>
                </a:cxn>
                <a:cxn ang="10800000">
                  <a:pos x="wd2" y="hd2"/>
                </a:cxn>
                <a:cxn ang="16200000">
                  <a:pos x="wd2" y="hd2"/>
                </a:cxn>
              </a:cxnLst>
              <a:rect l="0" t="0" r="r" b="b"/>
              <a:pathLst>
                <a:path w="21600" h="21600" extrusionOk="0">
                  <a:moveTo>
                    <a:pt x="2348" y="0"/>
                  </a:moveTo>
                  <a:cubicBezTo>
                    <a:pt x="1630" y="0"/>
                    <a:pt x="1048" y="1154"/>
                    <a:pt x="1048" y="2577"/>
                  </a:cubicBezTo>
                  <a:lnTo>
                    <a:pt x="1048" y="14175"/>
                  </a:lnTo>
                  <a:cubicBezTo>
                    <a:pt x="1048" y="14383"/>
                    <a:pt x="1063" y="14581"/>
                    <a:pt x="1086" y="14774"/>
                  </a:cubicBezTo>
                  <a:lnTo>
                    <a:pt x="0" y="21600"/>
                  </a:lnTo>
                  <a:lnTo>
                    <a:pt x="2594" y="16752"/>
                  </a:lnTo>
                  <a:lnTo>
                    <a:pt x="20300" y="16752"/>
                  </a:lnTo>
                  <a:cubicBezTo>
                    <a:pt x="21018" y="16752"/>
                    <a:pt x="21600" y="15599"/>
                    <a:pt x="21600" y="14175"/>
                  </a:cubicBezTo>
                  <a:lnTo>
                    <a:pt x="21600" y="2577"/>
                  </a:lnTo>
                  <a:cubicBezTo>
                    <a:pt x="21600" y="1154"/>
                    <a:pt x="21018" y="0"/>
                    <a:pt x="20300" y="0"/>
                  </a:cubicBezTo>
                  <a:lnTo>
                    <a:pt x="2348"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Return expression</a:t>
              </a:r>
            </a:p>
          </p:txBody>
        </p:sp>
      </p:grpSp>
      <p:sp>
        <p:nvSpPr>
          <p:cNvPr id="246" name="(return statement)"/>
          <p:cNvSpPr txBox="1"/>
          <p:nvPr/>
        </p:nvSpPr>
        <p:spPr>
          <a:xfrm>
            <a:off x="9347200" y="5403850"/>
            <a:ext cx="4599702"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a:solidFill>
                  <a:srgbClr val="4B4B4B"/>
                </a:solidFill>
                <a:uFill>
                  <a:solidFill>
                    <a:srgbClr val="4B4B4B"/>
                  </a:solidFill>
                </a:uFill>
              </a:defRPr>
            </a:lvl1pPr>
          </a:lstStyle>
          <a:p>
            <a:r>
              <a:t>(return statement)</a:t>
            </a:r>
          </a:p>
        </p:txBody>
      </p:sp>
      <p:sp>
        <p:nvSpPr>
          <p:cNvPr id="247" name="A new function is created!"/>
          <p:cNvSpPr txBox="1"/>
          <p:nvPr/>
        </p:nvSpPr>
        <p:spPr>
          <a:xfrm>
            <a:off x="16179800" y="3270250"/>
            <a:ext cx="6557090"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 new function is created!</a:t>
            </a:r>
          </a:p>
        </p:txBody>
      </p:sp>
      <p:sp>
        <p:nvSpPr>
          <p:cNvPr id="248" name="Name bound to that function in the current frame"/>
          <p:cNvSpPr txBox="1"/>
          <p:nvPr/>
        </p:nvSpPr>
        <p:spPr>
          <a:xfrm>
            <a:off x="16179800" y="4146550"/>
            <a:ext cx="7391400" cy="1066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Name bound to that function in the current frame</a:t>
            </a:r>
          </a:p>
        </p:txBody>
      </p:sp>
      <p:grpSp>
        <p:nvGrpSpPr>
          <p:cNvPr id="251" name="Group"/>
          <p:cNvGrpSpPr/>
          <p:nvPr/>
        </p:nvGrpSpPr>
        <p:grpSpPr>
          <a:xfrm>
            <a:off x="9372600" y="6560492"/>
            <a:ext cx="5635758" cy="1320801"/>
            <a:chOff x="0" y="0"/>
            <a:chExt cx="5635757" cy="1320800"/>
          </a:xfrm>
        </p:grpSpPr>
        <p:sp>
          <p:nvSpPr>
            <p:cNvPr id="249" name="operand: 2+2…"/>
            <p:cNvSpPr/>
            <p:nvPr/>
          </p:nvSpPr>
          <p:spPr>
            <a:xfrm>
              <a:off x="929216" y="0"/>
              <a:ext cx="4706542" cy="1320800"/>
            </a:xfrm>
            <a:custGeom>
              <a:avLst/>
              <a:gdLst/>
              <a:ahLst/>
              <a:cxnLst>
                <a:cxn ang="0">
                  <a:pos x="wd2" y="hd2"/>
                </a:cxn>
                <a:cxn ang="5400000">
                  <a:pos x="wd2" y="hd2"/>
                </a:cxn>
                <a:cxn ang="10800000">
                  <a:pos x="wd2" y="hd2"/>
                </a:cxn>
                <a:cxn ang="16200000">
                  <a:pos x="wd2" y="hd2"/>
                </a:cxn>
              </a:cxnLst>
              <a:rect l="0" t="0" r="r" b="b"/>
              <a:pathLst>
                <a:path w="21600" h="21600" extrusionOk="0">
                  <a:moveTo>
                    <a:pt x="4231" y="0"/>
                  </a:moveTo>
                  <a:cubicBezTo>
                    <a:pt x="3716" y="0"/>
                    <a:pt x="3299" y="1488"/>
                    <a:pt x="3299" y="3323"/>
                  </a:cubicBezTo>
                  <a:lnTo>
                    <a:pt x="3299" y="9379"/>
                  </a:lnTo>
                  <a:lnTo>
                    <a:pt x="0" y="11456"/>
                  </a:lnTo>
                  <a:lnTo>
                    <a:pt x="3299" y="13526"/>
                  </a:lnTo>
                  <a:lnTo>
                    <a:pt x="3299" y="18277"/>
                  </a:lnTo>
                  <a:cubicBezTo>
                    <a:pt x="3299" y="20112"/>
                    <a:pt x="3716" y="21600"/>
                    <a:pt x="4231" y="21600"/>
                  </a:cubicBezTo>
                  <a:lnTo>
                    <a:pt x="20667" y="21600"/>
                  </a:lnTo>
                  <a:cubicBezTo>
                    <a:pt x="21182" y="21600"/>
                    <a:pt x="21600" y="20112"/>
                    <a:pt x="21600" y="18277"/>
                  </a:cubicBezTo>
                  <a:lnTo>
                    <a:pt x="21600" y="3323"/>
                  </a:lnTo>
                  <a:cubicBezTo>
                    <a:pt x="21600" y="1488"/>
                    <a:pt x="21182" y="0"/>
                    <a:pt x="20667" y="0"/>
                  </a:cubicBezTo>
                  <a:lnTo>
                    <a:pt x="4231"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pPr algn="ctr">
                <a:defRPr>
                  <a:solidFill>
                    <a:srgbClr val="4B4B4B"/>
                  </a:solidFill>
                  <a:uFill>
                    <a:solidFill>
                      <a:srgbClr val="4B4B4B"/>
                    </a:solidFill>
                  </a:uFill>
                </a:defRPr>
              </a:pPr>
              <a:r>
                <a:t> operand: 2+2</a:t>
              </a:r>
            </a:p>
            <a:p>
              <a:pPr algn="ctr">
                <a:defRPr>
                  <a:solidFill>
                    <a:srgbClr val="4B4B4B"/>
                  </a:solidFill>
                  <a:uFill>
                    <a:solidFill>
                      <a:srgbClr val="4B4B4B"/>
                    </a:solidFill>
                  </a:uFill>
                </a:defRPr>
              </a:pPr>
              <a:r>
                <a:t> argument: 4</a:t>
              </a:r>
            </a:p>
          </p:txBody>
        </p:sp>
        <p:sp>
          <p:nvSpPr>
            <p:cNvPr id="250" name="Rounded Rectangle"/>
            <p:cNvSpPr/>
            <p:nvPr/>
          </p:nvSpPr>
          <p:spPr>
            <a:xfrm>
              <a:off x="0" y="297507"/>
              <a:ext cx="863600" cy="838201"/>
            </a:xfrm>
            <a:prstGeom prst="roundRect">
              <a:avLst>
                <a:gd name="adj" fmla="val 22727"/>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252" name="Operator &amp; operands evaluated"/>
          <p:cNvSpPr txBox="1"/>
          <p:nvPr/>
        </p:nvSpPr>
        <p:spPr>
          <a:xfrm>
            <a:off x="16179800" y="6711950"/>
            <a:ext cx="7291110"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Operator &amp; operands evaluated</a:t>
            </a:r>
          </a:p>
        </p:txBody>
      </p:sp>
      <p:sp>
        <p:nvSpPr>
          <p:cNvPr id="253" name="Function (value of operator) called on arguments  (values of operands)"/>
          <p:cNvSpPr txBox="1"/>
          <p:nvPr/>
        </p:nvSpPr>
        <p:spPr>
          <a:xfrm>
            <a:off x="16179800" y="7454900"/>
            <a:ext cx="7480300" cy="2032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Function (value of operator) called on arguments </a:t>
            </a:r>
            <a:br/>
            <a:r>
              <a:t>(values of operands)</a:t>
            </a:r>
            <a:br/>
            <a:endParaRPr/>
          </a:p>
        </p:txBody>
      </p:sp>
      <p:sp>
        <p:nvSpPr>
          <p:cNvPr id="254" name="What happens?"/>
          <p:cNvSpPr txBox="1"/>
          <p:nvPr/>
        </p:nvSpPr>
        <p:spPr>
          <a:xfrm>
            <a:off x="16014700" y="1974850"/>
            <a:ext cx="3376335"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b="1"/>
            </a:lvl1pPr>
          </a:lstStyle>
          <a:p>
            <a:r>
              <a:t>What happens?</a:t>
            </a:r>
          </a:p>
        </p:txBody>
      </p:sp>
      <p:grpSp>
        <p:nvGrpSpPr>
          <p:cNvPr id="257" name="Group"/>
          <p:cNvGrpSpPr/>
          <p:nvPr/>
        </p:nvGrpSpPr>
        <p:grpSpPr>
          <a:xfrm>
            <a:off x="5245100" y="6858000"/>
            <a:ext cx="7366000" cy="2590800"/>
            <a:chOff x="0" y="0"/>
            <a:chExt cx="7366000" cy="2590800"/>
          </a:xfrm>
        </p:grpSpPr>
        <p:sp>
          <p:nvSpPr>
            <p:cNvPr id="255" name="operator: square…"/>
            <p:cNvSpPr/>
            <p:nvPr/>
          </p:nvSpPr>
          <p:spPr>
            <a:xfrm>
              <a:off x="0" y="918368"/>
              <a:ext cx="7366000" cy="1672432"/>
            </a:xfrm>
            <a:custGeom>
              <a:avLst/>
              <a:gdLst/>
              <a:ahLst/>
              <a:cxnLst>
                <a:cxn ang="0">
                  <a:pos x="wd2" y="hd2"/>
                </a:cxn>
                <a:cxn ang="5400000">
                  <a:pos x="wd2" y="hd2"/>
                </a:cxn>
                <a:cxn ang="10800000">
                  <a:pos x="wd2" y="hd2"/>
                </a:cxn>
                <a:cxn ang="16200000">
                  <a:pos x="wd2" y="hd2"/>
                </a:cxn>
              </a:cxnLst>
              <a:rect l="0" t="0" r="r" b="b"/>
              <a:pathLst>
                <a:path w="21600" h="21600" extrusionOk="0">
                  <a:moveTo>
                    <a:pt x="9242" y="0"/>
                  </a:moveTo>
                  <a:lnTo>
                    <a:pt x="8869" y="4541"/>
                  </a:lnTo>
                  <a:lnTo>
                    <a:pt x="335" y="4541"/>
                  </a:lnTo>
                  <a:cubicBezTo>
                    <a:pt x="150" y="4541"/>
                    <a:pt x="0" y="5202"/>
                    <a:pt x="0" y="6018"/>
                  </a:cubicBezTo>
                  <a:lnTo>
                    <a:pt x="0" y="20124"/>
                  </a:lnTo>
                  <a:cubicBezTo>
                    <a:pt x="0" y="20939"/>
                    <a:pt x="150" y="21600"/>
                    <a:pt x="335" y="21600"/>
                  </a:cubicBezTo>
                  <a:lnTo>
                    <a:pt x="21265" y="21600"/>
                  </a:lnTo>
                  <a:cubicBezTo>
                    <a:pt x="21450" y="21600"/>
                    <a:pt x="21600" y="20939"/>
                    <a:pt x="21600" y="20124"/>
                  </a:cubicBezTo>
                  <a:lnTo>
                    <a:pt x="21600" y="6018"/>
                  </a:lnTo>
                  <a:cubicBezTo>
                    <a:pt x="21600" y="5202"/>
                    <a:pt x="21450" y="4541"/>
                    <a:pt x="21265" y="4541"/>
                  </a:cubicBezTo>
                  <a:lnTo>
                    <a:pt x="9613" y="4541"/>
                  </a:lnTo>
                  <a:lnTo>
                    <a:pt x="9242"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p>
              <a:pPr algn="ctr">
                <a:defRPr>
                  <a:solidFill>
                    <a:srgbClr val="4B4B4B"/>
                  </a:solidFill>
                  <a:uFill>
                    <a:solidFill>
                      <a:srgbClr val="4B4B4B"/>
                    </a:solidFill>
                  </a:uFill>
                </a:defRPr>
              </a:pPr>
              <a:r>
                <a:t> operator: square</a:t>
              </a:r>
            </a:p>
            <a:p>
              <a:pPr algn="ctr">
                <a:defRPr>
                  <a:solidFill>
                    <a:srgbClr val="4B4B4B"/>
                  </a:solidFill>
                  <a:uFill>
                    <a:solidFill>
                      <a:srgbClr val="4B4B4B"/>
                    </a:solidFill>
                  </a:uFill>
                </a:defRPr>
              </a:pPr>
              <a:r>
                <a:t> function: func square(x)</a:t>
              </a:r>
            </a:p>
          </p:txBody>
        </p:sp>
        <p:sp>
          <p:nvSpPr>
            <p:cNvPr id="256" name="Rounded Rectangle"/>
            <p:cNvSpPr/>
            <p:nvPr/>
          </p:nvSpPr>
          <p:spPr>
            <a:xfrm>
              <a:off x="2298700" y="0"/>
              <a:ext cx="1714500" cy="838200"/>
            </a:xfrm>
            <a:prstGeom prst="roundRect">
              <a:avLst>
                <a:gd name="adj" fmla="val 22727"/>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260" name="Group"/>
          <p:cNvGrpSpPr/>
          <p:nvPr/>
        </p:nvGrpSpPr>
        <p:grpSpPr>
          <a:xfrm>
            <a:off x="8343900" y="10299700"/>
            <a:ext cx="3263900" cy="1676400"/>
            <a:chOff x="0" y="0"/>
            <a:chExt cx="3263900" cy="1676400"/>
          </a:xfrm>
        </p:grpSpPr>
        <p:sp>
          <p:nvSpPr>
            <p:cNvPr id="258" name="Signature"/>
            <p:cNvSpPr/>
            <p:nvPr/>
          </p:nvSpPr>
          <p:spPr>
            <a:xfrm>
              <a:off x="0" y="681037"/>
              <a:ext cx="3263900" cy="995363"/>
            </a:xfrm>
            <a:custGeom>
              <a:avLst/>
              <a:gdLst/>
              <a:ahLst/>
              <a:cxnLst>
                <a:cxn ang="0">
                  <a:pos x="wd2" y="hd2"/>
                </a:cxn>
                <a:cxn ang="5400000">
                  <a:pos x="wd2" y="hd2"/>
                </a:cxn>
                <a:cxn ang="10800000">
                  <a:pos x="wd2" y="hd2"/>
                </a:cxn>
                <a:cxn ang="16200000">
                  <a:pos x="wd2" y="hd2"/>
                </a:cxn>
              </a:cxnLst>
              <a:rect l="0" t="0" r="r" b="b"/>
              <a:pathLst>
                <a:path w="21600" h="21600" extrusionOk="0">
                  <a:moveTo>
                    <a:pt x="11123" y="0"/>
                  </a:moveTo>
                  <a:lnTo>
                    <a:pt x="10443" y="5064"/>
                  </a:lnTo>
                  <a:lnTo>
                    <a:pt x="1345" y="5064"/>
                  </a:lnTo>
                  <a:cubicBezTo>
                    <a:pt x="602" y="5064"/>
                    <a:pt x="0" y="7038"/>
                    <a:pt x="0" y="9474"/>
                  </a:cubicBezTo>
                  <a:lnTo>
                    <a:pt x="0" y="17190"/>
                  </a:lnTo>
                  <a:cubicBezTo>
                    <a:pt x="0" y="19626"/>
                    <a:pt x="602" y="21600"/>
                    <a:pt x="1345" y="21600"/>
                  </a:cubicBezTo>
                  <a:lnTo>
                    <a:pt x="20255" y="21600"/>
                  </a:lnTo>
                  <a:cubicBezTo>
                    <a:pt x="20998" y="21600"/>
                    <a:pt x="21600" y="19626"/>
                    <a:pt x="21600" y="17190"/>
                  </a:cubicBezTo>
                  <a:lnTo>
                    <a:pt x="21600" y="9474"/>
                  </a:lnTo>
                  <a:cubicBezTo>
                    <a:pt x="21600" y="7038"/>
                    <a:pt x="20998" y="5064"/>
                    <a:pt x="20255" y="5064"/>
                  </a:cubicBezTo>
                  <a:lnTo>
                    <a:pt x="11803" y="5064"/>
                  </a:lnTo>
                  <a:lnTo>
                    <a:pt x="11123"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Signature</a:t>
              </a:r>
            </a:p>
          </p:txBody>
        </p:sp>
        <p:sp>
          <p:nvSpPr>
            <p:cNvPr id="259" name="Rounded Rectangle"/>
            <p:cNvSpPr/>
            <p:nvPr/>
          </p:nvSpPr>
          <p:spPr>
            <a:xfrm>
              <a:off x="266700" y="0"/>
              <a:ext cx="2984500" cy="584200"/>
            </a:xfrm>
            <a:prstGeom prst="roundRect">
              <a:avLst>
                <a:gd name="adj" fmla="val 32609"/>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263" name="Group"/>
          <p:cNvGrpSpPr/>
          <p:nvPr/>
        </p:nvGrpSpPr>
        <p:grpSpPr>
          <a:xfrm>
            <a:off x="7556499" y="10264179"/>
            <a:ext cx="876302" cy="584201"/>
            <a:chOff x="0" y="0"/>
            <a:chExt cx="876300" cy="584200"/>
          </a:xfrm>
        </p:grpSpPr>
        <p:sp>
          <p:nvSpPr>
            <p:cNvPr id="261" name="4"/>
            <p:cNvSpPr txBox="1"/>
            <p:nvPr/>
          </p:nvSpPr>
          <p:spPr>
            <a:xfrm>
              <a:off x="0" y="0"/>
              <a:ext cx="440254"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4</a:t>
              </a:r>
            </a:p>
          </p:txBody>
        </p:sp>
        <p:sp>
          <p:nvSpPr>
            <p:cNvPr id="262" name="Triangle"/>
            <p:cNvSpPr/>
            <p:nvPr/>
          </p:nvSpPr>
          <p:spPr>
            <a:xfrm rot="5400000">
              <a:off x="520700" y="149820"/>
              <a:ext cx="444500" cy="2667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grpSp>
        <p:nvGrpSpPr>
          <p:cNvPr id="266" name="Group"/>
          <p:cNvGrpSpPr/>
          <p:nvPr/>
        </p:nvGrpSpPr>
        <p:grpSpPr>
          <a:xfrm>
            <a:off x="13538199" y="11103570"/>
            <a:ext cx="811928" cy="584201"/>
            <a:chOff x="0" y="0"/>
            <a:chExt cx="811926" cy="584200"/>
          </a:xfrm>
        </p:grpSpPr>
        <p:sp>
          <p:nvSpPr>
            <p:cNvPr id="264" name="16"/>
            <p:cNvSpPr txBox="1"/>
            <p:nvPr/>
          </p:nvSpPr>
          <p:spPr>
            <a:xfrm>
              <a:off x="127000" y="0"/>
              <a:ext cx="684927" cy="584200"/>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p>
              <a:r>
                <a:t>16</a:t>
              </a:r>
            </a:p>
          </p:txBody>
        </p:sp>
        <p:sp>
          <p:nvSpPr>
            <p:cNvPr id="265" name="Triangle"/>
            <p:cNvSpPr/>
            <p:nvPr/>
          </p:nvSpPr>
          <p:spPr>
            <a:xfrm rot="5400000">
              <a:off x="-88900" y="135929"/>
              <a:ext cx="444500" cy="266701"/>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21600" y="21600"/>
                  </a:lnTo>
                  <a:lnTo>
                    <a:pt x="10800" y="0"/>
                  </a:lnTo>
                  <a:close/>
                </a:path>
              </a:pathLst>
            </a:custGeom>
            <a:solidFill>
              <a:srgbClr val="007DD6"/>
            </a:solidFill>
            <a:ln w="12700" cap="flat">
              <a:noFill/>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sp>
        <p:nvSpPr>
          <p:cNvPr id="267" name="A new frame is created!"/>
          <p:cNvSpPr txBox="1"/>
          <p:nvPr/>
        </p:nvSpPr>
        <p:spPr>
          <a:xfrm>
            <a:off x="16179800" y="9899650"/>
            <a:ext cx="5823070"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A new frame is created!</a:t>
            </a:r>
          </a:p>
        </p:txBody>
      </p:sp>
      <p:sp>
        <p:nvSpPr>
          <p:cNvPr id="268" name="Parameters bound to arguments"/>
          <p:cNvSpPr txBox="1"/>
          <p:nvPr/>
        </p:nvSpPr>
        <p:spPr>
          <a:xfrm>
            <a:off x="16179800" y="10750550"/>
            <a:ext cx="7291110" cy="584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Parameters bound to arguments</a:t>
            </a:r>
          </a:p>
        </p:txBody>
      </p:sp>
      <p:sp>
        <p:nvSpPr>
          <p:cNvPr id="269" name="Body is executed in that new…"/>
          <p:cNvSpPr txBox="1"/>
          <p:nvPr/>
        </p:nvSpPr>
        <p:spPr>
          <a:xfrm>
            <a:off x="16179800" y="11601450"/>
            <a:ext cx="7696200" cy="1066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Body is executed in that new</a:t>
            </a:r>
          </a:p>
          <a:p>
            <a:r>
              <a:t>environment</a:t>
            </a:r>
          </a:p>
        </p:txBody>
      </p:sp>
      <p:grpSp>
        <p:nvGrpSpPr>
          <p:cNvPr id="272" name="Group"/>
          <p:cNvGrpSpPr/>
          <p:nvPr/>
        </p:nvGrpSpPr>
        <p:grpSpPr>
          <a:xfrm>
            <a:off x="4419600" y="10261600"/>
            <a:ext cx="3695700" cy="1600200"/>
            <a:chOff x="0" y="0"/>
            <a:chExt cx="3695700" cy="1600200"/>
          </a:xfrm>
        </p:grpSpPr>
        <p:sp>
          <p:nvSpPr>
            <p:cNvPr id="270" name="Argument"/>
            <p:cNvSpPr/>
            <p:nvPr/>
          </p:nvSpPr>
          <p:spPr>
            <a:xfrm>
              <a:off x="0" y="671909"/>
              <a:ext cx="3178175" cy="928291"/>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lnTo>
                    <a:pt x="19083" y="4045"/>
                  </a:lnTo>
                  <a:cubicBezTo>
                    <a:pt x="18970" y="3941"/>
                    <a:pt x="18853" y="3869"/>
                    <a:pt x="18730" y="3869"/>
                  </a:cubicBezTo>
                  <a:lnTo>
                    <a:pt x="1381" y="3869"/>
                  </a:lnTo>
                  <a:cubicBezTo>
                    <a:pt x="618" y="3869"/>
                    <a:pt x="0" y="5986"/>
                    <a:pt x="0" y="8598"/>
                  </a:cubicBezTo>
                  <a:lnTo>
                    <a:pt x="0" y="16872"/>
                  </a:lnTo>
                  <a:cubicBezTo>
                    <a:pt x="0" y="19483"/>
                    <a:pt x="618" y="21600"/>
                    <a:pt x="1381" y="21600"/>
                  </a:cubicBezTo>
                  <a:lnTo>
                    <a:pt x="18730" y="21600"/>
                  </a:lnTo>
                  <a:cubicBezTo>
                    <a:pt x="19493" y="21600"/>
                    <a:pt x="20111" y="19483"/>
                    <a:pt x="20111" y="16872"/>
                  </a:cubicBezTo>
                  <a:lnTo>
                    <a:pt x="20111" y="8598"/>
                  </a:lnTo>
                  <a:cubicBezTo>
                    <a:pt x="20111" y="8395"/>
                    <a:pt x="20102" y="8203"/>
                    <a:pt x="20095" y="8006"/>
                  </a:cubicBezTo>
                  <a:lnTo>
                    <a:pt x="21600"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Argument</a:t>
              </a:r>
            </a:p>
          </p:txBody>
        </p:sp>
        <p:sp>
          <p:nvSpPr>
            <p:cNvPr id="271" name="Rounded Rectangle"/>
            <p:cNvSpPr/>
            <p:nvPr/>
          </p:nvSpPr>
          <p:spPr>
            <a:xfrm>
              <a:off x="3162300" y="0"/>
              <a:ext cx="533400" cy="660400"/>
            </a:xfrm>
            <a:prstGeom prst="roundRect">
              <a:avLst>
                <a:gd name="adj" fmla="val 35714"/>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275" name="Group"/>
          <p:cNvGrpSpPr/>
          <p:nvPr/>
        </p:nvGrpSpPr>
        <p:grpSpPr>
          <a:xfrm>
            <a:off x="11633200" y="11061700"/>
            <a:ext cx="4076700" cy="1778000"/>
            <a:chOff x="0" y="0"/>
            <a:chExt cx="4076700" cy="1778000"/>
          </a:xfrm>
        </p:grpSpPr>
        <p:sp>
          <p:nvSpPr>
            <p:cNvPr id="273" name="Return value"/>
            <p:cNvSpPr/>
            <p:nvPr/>
          </p:nvSpPr>
          <p:spPr>
            <a:xfrm>
              <a:off x="0" y="787400"/>
              <a:ext cx="4076700" cy="990600"/>
            </a:xfrm>
            <a:custGeom>
              <a:avLst/>
              <a:gdLst/>
              <a:ahLst/>
              <a:cxnLst>
                <a:cxn ang="0">
                  <a:pos x="wd2" y="hd2"/>
                </a:cxn>
                <a:cxn ang="5400000">
                  <a:pos x="wd2" y="hd2"/>
                </a:cxn>
                <a:cxn ang="10800000">
                  <a:pos x="wd2" y="hd2"/>
                </a:cxn>
                <a:cxn ang="16200000">
                  <a:pos x="wd2" y="hd2"/>
                </a:cxn>
              </a:cxnLst>
              <a:rect l="0" t="0" r="r" b="b"/>
              <a:pathLst>
                <a:path w="21600" h="21600" extrusionOk="0">
                  <a:moveTo>
                    <a:pt x="13054" y="0"/>
                  </a:moveTo>
                  <a:lnTo>
                    <a:pt x="12510" y="4985"/>
                  </a:lnTo>
                  <a:lnTo>
                    <a:pt x="1077" y="4985"/>
                  </a:lnTo>
                  <a:cubicBezTo>
                    <a:pt x="482" y="4985"/>
                    <a:pt x="0" y="6968"/>
                    <a:pt x="0" y="9415"/>
                  </a:cubicBezTo>
                  <a:lnTo>
                    <a:pt x="0" y="17169"/>
                  </a:lnTo>
                  <a:cubicBezTo>
                    <a:pt x="0" y="19616"/>
                    <a:pt x="482" y="21600"/>
                    <a:pt x="1077" y="21600"/>
                  </a:cubicBezTo>
                  <a:lnTo>
                    <a:pt x="20523" y="21600"/>
                  </a:lnTo>
                  <a:cubicBezTo>
                    <a:pt x="21118" y="21600"/>
                    <a:pt x="21600" y="19616"/>
                    <a:pt x="21600" y="17169"/>
                  </a:cubicBezTo>
                  <a:lnTo>
                    <a:pt x="21600" y="9415"/>
                  </a:lnTo>
                  <a:cubicBezTo>
                    <a:pt x="21600" y="6968"/>
                    <a:pt x="21118" y="4985"/>
                    <a:pt x="20523" y="4985"/>
                  </a:cubicBezTo>
                  <a:lnTo>
                    <a:pt x="13599" y="4985"/>
                  </a:lnTo>
                  <a:lnTo>
                    <a:pt x="13054"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Return value</a:t>
              </a:r>
            </a:p>
          </p:txBody>
        </p:sp>
        <p:sp>
          <p:nvSpPr>
            <p:cNvPr id="274" name="Rounded Rectangle"/>
            <p:cNvSpPr/>
            <p:nvPr/>
          </p:nvSpPr>
          <p:spPr>
            <a:xfrm>
              <a:off x="2146300" y="0"/>
              <a:ext cx="660400" cy="660400"/>
            </a:xfrm>
            <a:prstGeom prst="roundRect">
              <a:avLst>
                <a:gd name="adj" fmla="val 28846"/>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278" name="Group"/>
          <p:cNvGrpSpPr/>
          <p:nvPr/>
        </p:nvGrpSpPr>
        <p:grpSpPr>
          <a:xfrm>
            <a:off x="5873901" y="3031742"/>
            <a:ext cx="3642323" cy="797462"/>
            <a:chOff x="0" y="0"/>
            <a:chExt cx="3642321" cy="797460"/>
          </a:xfrm>
        </p:grpSpPr>
        <p:sp>
          <p:nvSpPr>
            <p:cNvPr id="276" name="Rounded Rectangle"/>
            <p:cNvSpPr/>
            <p:nvPr/>
          </p:nvSpPr>
          <p:spPr>
            <a:xfrm>
              <a:off x="2004021" y="295656"/>
              <a:ext cx="1638301" cy="495301"/>
            </a:xfrm>
            <a:prstGeom prst="roundRect">
              <a:avLst>
                <a:gd name="adj" fmla="val 38462"/>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7" name="Name"/>
            <p:cNvSpPr/>
            <p:nvPr/>
          </p:nvSpPr>
          <p:spPr>
            <a:xfrm rot="17311">
              <a:off x="1969" y="5030"/>
              <a:ext cx="1999854" cy="787401"/>
            </a:xfrm>
            <a:custGeom>
              <a:avLst/>
              <a:gdLst/>
              <a:ahLst/>
              <a:cxnLst>
                <a:cxn ang="0">
                  <a:pos x="wd2" y="hd2"/>
                </a:cxn>
                <a:cxn ang="5400000">
                  <a:pos x="wd2" y="hd2"/>
                </a:cxn>
                <a:cxn ang="10800000">
                  <a:pos x="wd2" y="hd2"/>
                </a:cxn>
                <a:cxn ang="16200000">
                  <a:pos x="wd2" y="hd2"/>
                </a:cxn>
              </a:cxnLst>
              <a:rect l="0" t="0" r="r" b="b"/>
              <a:pathLst>
                <a:path w="21600" h="21600" extrusionOk="0">
                  <a:moveTo>
                    <a:pt x="2195" y="0"/>
                  </a:moveTo>
                  <a:cubicBezTo>
                    <a:pt x="983" y="0"/>
                    <a:pt x="0" y="2496"/>
                    <a:pt x="0" y="5574"/>
                  </a:cubicBezTo>
                  <a:lnTo>
                    <a:pt x="0" y="16026"/>
                  </a:lnTo>
                  <a:cubicBezTo>
                    <a:pt x="0" y="19104"/>
                    <a:pt x="983" y="21600"/>
                    <a:pt x="2195" y="21600"/>
                  </a:cubicBezTo>
                  <a:lnTo>
                    <a:pt x="16735" y="21600"/>
                  </a:lnTo>
                  <a:cubicBezTo>
                    <a:pt x="17635" y="21600"/>
                    <a:pt x="18407" y="20216"/>
                    <a:pt x="18745" y="18247"/>
                  </a:cubicBezTo>
                  <a:lnTo>
                    <a:pt x="21600" y="14523"/>
                  </a:lnTo>
                  <a:lnTo>
                    <a:pt x="18929" y="11029"/>
                  </a:lnTo>
                  <a:lnTo>
                    <a:pt x="18929" y="5574"/>
                  </a:lnTo>
                  <a:cubicBezTo>
                    <a:pt x="18929" y="2496"/>
                    <a:pt x="17947" y="0"/>
                    <a:pt x="16735" y="0"/>
                  </a:cubicBezTo>
                  <a:lnTo>
                    <a:pt x="2195"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Name</a:t>
              </a:r>
            </a:p>
          </p:txBody>
        </p:sp>
      </p:grpSp>
      <p:sp>
        <p:nvSpPr>
          <p:cNvPr id="279"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8</a:t>
            </a:fld>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7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23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24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24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24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24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9" nodeType="clickEffect">
                                  <p:stCondLst>
                                    <p:cond delay="0"/>
                                  </p:stCondLst>
                                  <p:iterate>
                                    <p:tmAbs val="0"/>
                                  </p:iterate>
                                  <p:childTnLst>
                                    <p:set>
                                      <p:cBhvr>
                                        <p:cTn id="38" fill="hold"/>
                                        <p:tgtEl>
                                          <p:spTgt spid="24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0" nodeType="clickEffect">
                                  <p:stCondLst>
                                    <p:cond delay="0"/>
                                  </p:stCondLst>
                                  <p:iterate>
                                    <p:tmAbs val="0"/>
                                  </p:iterate>
                                  <p:childTnLst>
                                    <p:set>
                                      <p:cBhvr>
                                        <p:cTn id="42" fill="hold"/>
                                        <p:tgtEl>
                                          <p:spTgt spid="22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1" nodeType="clickEffect">
                                  <p:stCondLst>
                                    <p:cond delay="0"/>
                                  </p:stCondLst>
                                  <p:iterate>
                                    <p:tmAbs val="0"/>
                                  </p:iterate>
                                  <p:childTnLst>
                                    <p:set>
                                      <p:cBhvr>
                                        <p:cTn id="46" fill="hold"/>
                                        <p:tgtEl>
                                          <p:spTgt spid="25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12" nodeType="clickEffect">
                                  <p:stCondLst>
                                    <p:cond delay="0"/>
                                  </p:stCondLst>
                                  <p:iterate>
                                    <p:tmAbs val="0"/>
                                  </p:iterate>
                                  <p:childTnLst>
                                    <p:set>
                                      <p:cBhvr>
                                        <p:cTn id="50" fill="hold"/>
                                        <p:tgtEl>
                                          <p:spTgt spid="251"/>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13" nodeType="clickEffect">
                                  <p:stCondLst>
                                    <p:cond delay="0"/>
                                  </p:stCondLst>
                                  <p:iterate>
                                    <p:tmAbs val="0"/>
                                  </p:iterate>
                                  <p:childTnLst>
                                    <p:set>
                                      <p:cBhvr>
                                        <p:cTn id="54" fill="hold"/>
                                        <p:tgtEl>
                                          <p:spTgt spid="252"/>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14" nodeType="clickEffect">
                                  <p:stCondLst>
                                    <p:cond delay="0"/>
                                  </p:stCondLst>
                                  <p:iterate>
                                    <p:tmAbs val="0"/>
                                  </p:iterate>
                                  <p:childTnLst>
                                    <p:set>
                                      <p:cBhvr>
                                        <p:cTn id="58" fill="hold"/>
                                        <p:tgtEl>
                                          <p:spTgt spid="253"/>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15" nodeType="clickEffect">
                                  <p:stCondLst>
                                    <p:cond delay="0"/>
                                  </p:stCondLst>
                                  <p:iterate>
                                    <p:tmAbs val="0"/>
                                  </p:iterate>
                                  <p:childTnLst>
                                    <p:set>
                                      <p:cBhvr>
                                        <p:cTn id="62" fill="hold"/>
                                        <p:tgtEl>
                                          <p:spTgt spid="233"/>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16" nodeType="clickEffect">
                                  <p:stCondLst>
                                    <p:cond delay="0"/>
                                  </p:stCondLst>
                                  <p:iterate>
                                    <p:tmAbs val="0"/>
                                  </p:iterate>
                                  <p:childTnLst>
                                    <p:set>
                                      <p:cBhvr>
                                        <p:cTn id="66" fill="hold"/>
                                        <p:tgtEl>
                                          <p:spTgt spid="260"/>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17" nodeType="clickEffect">
                                  <p:stCondLst>
                                    <p:cond delay="0"/>
                                  </p:stCondLst>
                                  <p:iterate>
                                    <p:tmAbs val="0"/>
                                  </p:iterate>
                                  <p:childTnLst>
                                    <p:set>
                                      <p:cBhvr>
                                        <p:cTn id="70" fill="hold"/>
                                        <p:tgtEl>
                                          <p:spTgt spid="26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18" nodeType="clickEffect">
                                  <p:stCondLst>
                                    <p:cond delay="0"/>
                                  </p:stCondLst>
                                  <p:iterate>
                                    <p:tmAbs val="0"/>
                                  </p:iterate>
                                  <p:childTnLst>
                                    <p:set>
                                      <p:cBhvr>
                                        <p:cTn id="74" fill="hold"/>
                                        <p:tgtEl>
                                          <p:spTgt spid="266"/>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19" nodeType="clickEffect">
                                  <p:stCondLst>
                                    <p:cond delay="0"/>
                                  </p:stCondLst>
                                  <p:iterate>
                                    <p:tmAbs val="0"/>
                                  </p:iterate>
                                  <p:childTnLst>
                                    <p:set>
                                      <p:cBhvr>
                                        <p:cTn id="78" fill="hold"/>
                                        <p:tgtEl>
                                          <p:spTgt spid="272"/>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20" nodeType="clickEffect">
                                  <p:stCondLst>
                                    <p:cond delay="0"/>
                                  </p:stCondLst>
                                  <p:iterate>
                                    <p:tmAbs val="0"/>
                                  </p:iterate>
                                  <p:childTnLst>
                                    <p:set>
                                      <p:cBhvr>
                                        <p:cTn id="82" fill="hold"/>
                                        <p:tgtEl>
                                          <p:spTgt spid="275"/>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21" nodeType="clickEffect">
                                  <p:stCondLst>
                                    <p:cond delay="0"/>
                                  </p:stCondLst>
                                  <p:iterate>
                                    <p:tmAbs val="0"/>
                                  </p:iterate>
                                  <p:childTnLst>
                                    <p:set>
                                      <p:cBhvr>
                                        <p:cTn id="86" fill="hold"/>
                                        <p:tgtEl>
                                          <p:spTgt spid="267"/>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22" nodeType="clickEffect">
                                  <p:stCondLst>
                                    <p:cond delay="0"/>
                                  </p:stCondLst>
                                  <p:iterate>
                                    <p:tmAbs val="0"/>
                                  </p:iterate>
                                  <p:childTnLst>
                                    <p:set>
                                      <p:cBhvr>
                                        <p:cTn id="90" fill="hold"/>
                                        <p:tgtEl>
                                          <p:spTgt spid="268"/>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23" nodeType="clickEffect">
                                  <p:stCondLst>
                                    <p:cond delay="0"/>
                                  </p:stCondLst>
                                  <p:iterate>
                                    <p:tmAbs val="0"/>
                                  </p:iterate>
                                  <p:childTnLst>
                                    <p:set>
                                      <p:cBhvr>
                                        <p:cTn id="94" fill="hold"/>
                                        <p:tgtEl>
                                          <p:spTgt spid="2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6" grpId="1" animBg="1" advAuto="0"/>
      <p:bldP spid="227" grpId="10" animBg="1" advAuto="0"/>
      <p:bldP spid="233" grpId="15" animBg="1" advAuto="0"/>
      <p:bldP spid="236" grpId="2" animBg="1" advAuto="0"/>
      <p:bldP spid="239" grpId="4" animBg="1" advAuto="0"/>
      <p:bldP spid="242" grpId="5" animBg="1" advAuto="0"/>
      <p:bldP spid="245" grpId="7" animBg="1" advAuto="0"/>
      <p:bldP spid="246" grpId="6" animBg="1" advAuto="0"/>
      <p:bldP spid="247" grpId="8" animBg="1" advAuto="0"/>
      <p:bldP spid="248" grpId="9" animBg="1" advAuto="0"/>
      <p:bldP spid="251" grpId="12" animBg="1" advAuto="0"/>
      <p:bldP spid="252" grpId="13" animBg="1" advAuto="0"/>
      <p:bldP spid="253" grpId="14" animBg="1" advAuto="0"/>
      <p:bldP spid="257" grpId="11" animBg="1" advAuto="0"/>
      <p:bldP spid="260" grpId="16" animBg="1" advAuto="0"/>
      <p:bldP spid="263" grpId="17" animBg="1" advAuto="0"/>
      <p:bldP spid="266" grpId="18" animBg="1" advAuto="0"/>
      <p:bldP spid="267" grpId="21" animBg="1" advAuto="0"/>
      <p:bldP spid="268" grpId="22" animBg="1" advAuto="0"/>
      <p:bldP spid="269" grpId="23" animBg="1" advAuto="0"/>
      <p:bldP spid="272" grpId="19" animBg="1" advAuto="0"/>
      <p:bldP spid="275" grpId="20" animBg="1" advAuto="0"/>
      <p:bldP spid="278" grpId="3" animBg="1" advAuto="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82"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83" name="Multiple Environments in One Diagram!"/>
          <p:cNvSpPr txBox="1">
            <a:spLocks noGrp="1"/>
          </p:cNvSpPr>
          <p:nvPr>
            <p:ph type="title"/>
          </p:nvPr>
        </p:nvSpPr>
        <p:spPr>
          <a:prstGeom prst="rect">
            <a:avLst/>
          </a:prstGeom>
        </p:spPr>
        <p:txBody>
          <a:bodyPr/>
          <a:lstStyle/>
          <a:p>
            <a:r>
              <a:t>Multiple Environments in One Diagram!</a:t>
            </a:r>
          </a:p>
        </p:txBody>
      </p:sp>
      <p:grpSp>
        <p:nvGrpSpPr>
          <p:cNvPr id="286" name="Group"/>
          <p:cNvGrpSpPr/>
          <p:nvPr/>
        </p:nvGrpSpPr>
        <p:grpSpPr>
          <a:xfrm>
            <a:off x="4287582" y="7950200"/>
            <a:ext cx="4751502" cy="1471623"/>
            <a:chOff x="2494699" y="0"/>
            <a:chExt cx="4751501" cy="1471622"/>
          </a:xfrm>
        </p:grpSpPr>
        <p:sp>
          <p:nvSpPr>
            <p:cNvPr id="284" name="Rounded Rectangle"/>
            <p:cNvSpPr/>
            <p:nvPr/>
          </p:nvSpPr>
          <p:spPr>
            <a:xfrm>
              <a:off x="2494699" y="417628"/>
              <a:ext cx="4751502" cy="1053995"/>
            </a:xfrm>
            <a:prstGeom prst="roundRect">
              <a:avLst>
                <a:gd name="adj" fmla="val 18074"/>
              </a:avLst>
            </a:prstGeom>
            <a:solidFill>
              <a:srgbClr val="FFFFFF"/>
            </a:solidFill>
            <a:ln w="25400" cap="flat">
              <a:solidFill>
                <a:srgbClr val="0433FF"/>
              </a:solidFill>
              <a:prstDash val="solid"/>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285" name="Rectangle"/>
            <p:cNvSpPr/>
            <p:nvPr/>
          </p:nvSpPr>
          <p:spPr>
            <a:xfrm>
              <a:off x="4112617" y="0"/>
              <a:ext cx="1625601" cy="58375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grpSp>
      <p:sp>
        <p:nvSpPr>
          <p:cNvPr id="287" name="square(square(3))"/>
          <p:cNvSpPr txBox="1"/>
          <p:nvPr/>
        </p:nvSpPr>
        <p:spPr>
          <a:xfrm>
            <a:off x="2451100" y="8551499"/>
            <a:ext cx="8521700"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stStyle>
          <a:p>
            <a:r>
              <a:t>square(square(3))</a:t>
            </a:r>
          </a:p>
        </p:txBody>
      </p:sp>
      <p:grpSp>
        <p:nvGrpSpPr>
          <p:cNvPr id="293" name="Group"/>
          <p:cNvGrpSpPr/>
          <p:nvPr/>
        </p:nvGrpSpPr>
        <p:grpSpPr>
          <a:xfrm>
            <a:off x="5507632" y="9212094"/>
            <a:ext cx="5727701" cy="2173422"/>
            <a:chOff x="0" y="23876"/>
            <a:chExt cx="5727700" cy="2173420"/>
          </a:xfrm>
        </p:grpSpPr>
        <p:sp>
          <p:nvSpPr>
            <p:cNvPr id="288" name="Rounded Rectangle"/>
            <p:cNvSpPr/>
            <p:nvPr/>
          </p:nvSpPr>
          <p:spPr>
            <a:xfrm>
              <a:off x="0" y="1143303"/>
              <a:ext cx="5727700" cy="1053995"/>
            </a:xfrm>
            <a:prstGeom prst="roundRect">
              <a:avLst>
                <a:gd name="adj" fmla="val 18074"/>
              </a:avLst>
            </a:prstGeom>
            <a:solidFill>
              <a:srgbClr val="FFFFFF"/>
            </a:solidFill>
            <a:ln w="25400" cap="flat">
              <a:solidFill>
                <a:srgbClr val="0433FF"/>
              </a:solidFill>
              <a:prstDash val="solid"/>
              <a:round/>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289" name="Rectangle"/>
            <p:cNvSpPr/>
            <p:nvPr/>
          </p:nvSpPr>
          <p:spPr>
            <a:xfrm>
              <a:off x="2061567" y="721706"/>
              <a:ext cx="1625601" cy="58375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290" name="square(3)"/>
            <p:cNvSpPr txBox="1"/>
            <p:nvPr/>
          </p:nvSpPr>
          <p:spPr>
            <a:xfrm>
              <a:off x="1032079" y="1335083"/>
              <a:ext cx="3746501"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square(3)</a:t>
              </a:r>
            </a:p>
          </p:txBody>
        </p:sp>
        <p:sp>
          <p:nvSpPr>
            <p:cNvPr id="291" name="Line"/>
            <p:cNvSpPr/>
            <p:nvPr/>
          </p:nvSpPr>
          <p:spPr>
            <a:xfrm>
              <a:off x="811697" y="24449"/>
              <a:ext cx="2350696"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92" name="Line"/>
            <p:cNvSpPr/>
            <p:nvPr/>
          </p:nvSpPr>
          <p:spPr>
            <a:xfrm>
              <a:off x="1958363" y="23876"/>
              <a:ext cx="878377" cy="706385"/>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298" name="Group"/>
          <p:cNvGrpSpPr/>
          <p:nvPr/>
        </p:nvGrpSpPr>
        <p:grpSpPr>
          <a:xfrm>
            <a:off x="8763000" y="11129104"/>
            <a:ext cx="1155700" cy="1346126"/>
            <a:chOff x="0" y="37242"/>
            <a:chExt cx="1155700" cy="1346124"/>
          </a:xfrm>
        </p:grpSpPr>
        <p:sp>
          <p:nvSpPr>
            <p:cNvPr id="294" name="Line"/>
            <p:cNvSpPr/>
            <p:nvPr/>
          </p:nvSpPr>
          <p:spPr>
            <a:xfrm>
              <a:off x="157801" y="69929"/>
              <a:ext cx="601016"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95" name="Rectangle"/>
            <p:cNvSpPr/>
            <p:nvPr/>
          </p:nvSpPr>
          <p:spPr>
            <a:xfrm>
              <a:off x="25400" y="799616"/>
              <a:ext cx="1130300" cy="583752"/>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296" name="3"/>
            <p:cNvSpPr txBox="1"/>
            <p:nvPr/>
          </p:nvSpPr>
          <p:spPr>
            <a:xfrm>
              <a:off x="0" y="799616"/>
              <a:ext cx="1155700" cy="583752"/>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3</a:t>
              </a:r>
            </a:p>
          </p:txBody>
        </p:sp>
        <p:sp>
          <p:nvSpPr>
            <p:cNvPr id="297" name="Line"/>
            <p:cNvSpPr/>
            <p:nvPr/>
          </p:nvSpPr>
          <p:spPr>
            <a:xfrm>
              <a:off x="443143" y="37242"/>
              <a:ext cx="160007" cy="741348"/>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303" name="Group"/>
          <p:cNvGrpSpPr/>
          <p:nvPr/>
        </p:nvGrpSpPr>
        <p:grpSpPr>
          <a:xfrm>
            <a:off x="831850" y="9201102"/>
            <a:ext cx="5284724" cy="1325229"/>
            <a:chOff x="0" y="12187"/>
            <a:chExt cx="5284723" cy="1325227"/>
          </a:xfrm>
        </p:grpSpPr>
        <p:sp>
          <p:nvSpPr>
            <p:cNvPr id="299" name="Line"/>
            <p:cNvSpPr/>
            <p:nvPr/>
          </p:nvSpPr>
          <p:spPr>
            <a:xfrm>
              <a:off x="3684364" y="23754"/>
              <a:ext cx="1600360"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00" name="Rectangle"/>
            <p:cNvSpPr/>
            <p:nvPr/>
          </p:nvSpPr>
          <p:spPr>
            <a:xfrm>
              <a:off x="393700" y="753215"/>
              <a:ext cx="3771900" cy="5842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01" name="func square(x)"/>
            <p:cNvSpPr txBox="1"/>
            <p:nvPr/>
          </p:nvSpPr>
          <p:spPr>
            <a:xfrm>
              <a:off x="0" y="732578"/>
              <a:ext cx="4559300"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func square(x)</a:t>
              </a:r>
            </a:p>
          </p:txBody>
        </p:sp>
        <p:sp>
          <p:nvSpPr>
            <p:cNvPr id="302" name="Line"/>
            <p:cNvSpPr/>
            <p:nvPr/>
          </p:nvSpPr>
          <p:spPr>
            <a:xfrm flipH="1">
              <a:off x="2277647" y="12187"/>
              <a:ext cx="2259919" cy="763026"/>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304"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grpSp>
        <p:nvGrpSpPr>
          <p:cNvPr id="309" name="Group"/>
          <p:cNvGrpSpPr/>
          <p:nvPr/>
        </p:nvGrpSpPr>
        <p:grpSpPr>
          <a:xfrm>
            <a:off x="3568700" y="11150087"/>
            <a:ext cx="5284724" cy="1325229"/>
            <a:chOff x="0" y="12187"/>
            <a:chExt cx="5284723" cy="1325227"/>
          </a:xfrm>
        </p:grpSpPr>
        <p:sp>
          <p:nvSpPr>
            <p:cNvPr id="305" name="Line"/>
            <p:cNvSpPr/>
            <p:nvPr/>
          </p:nvSpPr>
          <p:spPr>
            <a:xfrm>
              <a:off x="3684364" y="23754"/>
              <a:ext cx="1600360" cy="1"/>
            </a:xfrm>
            <a:prstGeom prst="line">
              <a:avLst/>
            </a:prstGeom>
            <a:noFill/>
            <a:ln w="25400" cap="flat">
              <a:solidFill>
                <a:srgbClr val="4B4B4B"/>
              </a:solidFill>
              <a:prstDash val="solid"/>
              <a:round/>
              <a:headEnd type="triangle" w="med" len="sm"/>
              <a:tailEnd type="triangle" w="med" len="sm"/>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06" name="Rectangle"/>
            <p:cNvSpPr/>
            <p:nvPr/>
          </p:nvSpPr>
          <p:spPr>
            <a:xfrm>
              <a:off x="393700" y="753215"/>
              <a:ext cx="3771900" cy="584201"/>
            </a:xfrm>
            <a:prstGeom prst="rect">
              <a:avLst/>
            </a:prstGeom>
            <a:solidFill>
              <a:srgbClr val="FFFFFF"/>
            </a:solidFill>
            <a:ln w="25400" cap="flat">
              <a:solidFill>
                <a:srgbClr val="0433FF"/>
              </a:solidFill>
              <a:prstDash val="solid"/>
              <a:miter lim="400000"/>
            </a:ln>
            <a:effectLst/>
          </p:spPr>
          <p:txBody>
            <a:bodyPr wrap="square" lIns="50800" tIns="50800" rIns="50800" bIns="50800" numCol="1" anchor="ctr">
              <a:noAutofit/>
            </a:bodyPr>
            <a:lstStyle/>
            <a:p>
              <a:pPr algn="ctr">
                <a:defRPr sz="4600">
                  <a:solidFill>
                    <a:srgbClr val="6C6C6C"/>
                  </a:solidFill>
                  <a:uFill>
                    <a:solidFill>
                      <a:srgbClr val="6C6C6C"/>
                    </a:solidFill>
                  </a:uFill>
                  <a:latin typeface="Times New Roman"/>
                  <a:ea typeface="Times New Roman"/>
                  <a:cs typeface="Times New Roman"/>
                  <a:sym typeface="Times New Roman"/>
                </a:defRPr>
              </a:pPr>
              <a:endParaRPr/>
            </a:p>
          </p:txBody>
        </p:sp>
        <p:sp>
          <p:nvSpPr>
            <p:cNvPr id="307" name="func square(x)"/>
            <p:cNvSpPr txBox="1"/>
            <p:nvPr/>
          </p:nvSpPr>
          <p:spPr>
            <a:xfrm>
              <a:off x="0" y="732578"/>
              <a:ext cx="4559300"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lstStyle>
            <a:p>
              <a:r>
                <a:t>func square(x)</a:t>
              </a:r>
            </a:p>
          </p:txBody>
        </p:sp>
        <p:sp>
          <p:nvSpPr>
            <p:cNvPr id="308" name="Line"/>
            <p:cNvSpPr/>
            <p:nvPr/>
          </p:nvSpPr>
          <p:spPr>
            <a:xfrm flipH="1">
              <a:off x="2277647" y="12187"/>
              <a:ext cx="2259919" cy="763026"/>
            </a:xfrm>
            <a:prstGeom prst="line">
              <a:avLst/>
            </a:prstGeom>
            <a:noFill/>
            <a:ln w="25400" cap="flat">
              <a:solidFill>
                <a:srgbClr val="4B4B4B"/>
              </a:solidFill>
              <a:custDash>
                <a:ds d="200000" sp="200000"/>
              </a:custDash>
              <a:round/>
              <a:headEnd type="oval" w="med" len="med"/>
              <a:tailEnd type="oval"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310" name="Rounded Rectangle"/>
          <p:cNvSpPr/>
          <p:nvPr/>
        </p:nvSpPr>
        <p:spPr>
          <a:xfrm>
            <a:off x="3683000" y="11760200"/>
            <a:ext cx="6540500" cy="838200"/>
          </a:xfrm>
          <a:prstGeom prst="roundRect">
            <a:avLst>
              <a:gd name="adj" fmla="val 22727"/>
            </a:avLst>
          </a:prstGeom>
          <a:ln w="25400">
            <a:solidFill>
              <a:srgbClr val="007ECF"/>
            </a:solidFill>
            <a:custDash>
              <a:ds d="200000" sp="200000"/>
            </a:custDash>
          </a:ln>
        </p:spPr>
        <p:txBody>
          <a:bodyPr lIns="50800" tIns="50800" rIns="50800" bIns="50800" anchor="ctr"/>
          <a:lstStyle/>
          <a:p>
            <a:pPr algn="ctr">
              <a:defRPr>
                <a:solidFill>
                  <a:srgbClr val="4B4B4B"/>
                </a:solidFill>
                <a:uFill>
                  <a:solidFill>
                    <a:srgbClr val="4B4B4B"/>
                  </a:solidFill>
                </a:uFill>
              </a:defRPr>
            </a:pPr>
            <a:endParaRPr/>
          </a:p>
        </p:txBody>
      </p:sp>
      <p:pic>
        <p:nvPicPr>
          <p:cNvPr id="311" name="Screen Shot 2014-09-04 at 4.13.15 PM.png" descr="Screen Shot 2014-09-04 at 4.13.15 PM.png"/>
          <p:cNvPicPr>
            <a:picLocks noChangeAspect="1"/>
          </p:cNvPicPr>
          <p:nvPr/>
        </p:nvPicPr>
        <p:blipFill>
          <a:blip r:embed="rId2">
            <a:extLst/>
          </a:blip>
          <a:stretch>
            <a:fillRect/>
          </a:stretch>
        </p:blipFill>
        <p:spPr>
          <a:xfrm>
            <a:off x="939800" y="2320114"/>
            <a:ext cx="6908800" cy="2463801"/>
          </a:xfrm>
          <a:prstGeom prst="rect">
            <a:avLst/>
          </a:prstGeom>
          <a:ln w="12700"/>
        </p:spPr>
      </p:pic>
      <p:sp>
        <p:nvSpPr>
          <p:cNvPr id="312" name="http://pythontutor.com/composingprograms.html#code=from%20operator%20import%20mul%0Adef%20square%28x%29%3A%0A%20%20%20%20return%20mul%28x,%20x%29%0Asquare%28square%283%29%29&amp;cumulative=true&amp;curInstr=0&amp;mode=display&amp;origin=composingprograms.js&amp;py=3&amp;rawInputLstJSON=%5B%5D"/>
          <p:cNvSpPr txBox="1"/>
          <p:nvPr/>
        </p:nvSpPr>
        <p:spPr>
          <a:xfrm>
            <a:off x="3867065" y="13217524"/>
            <a:ext cx="16649870" cy="2159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a:defRPr sz="800"/>
            </a:lvl1pPr>
          </a:lstStyle>
          <a:p>
            <a:r>
              <a:t>http://pythontutor.com/composingprograms.html#code=from%20operator%20import%20mul%0Adef%20square%28x%29%3A%0A%20%20%20%20return%20mul%28x,%20x%29%0Asquare%28square%283%29%29&amp;cumulative=true&amp;curInstr=0&amp;mode=display&amp;origin=composingprograms.js&amp;py=3&amp;rawInputLstJSON=%5B%5D</a:t>
            </a:r>
          </a:p>
        </p:txBody>
      </p:sp>
      <p:pic>
        <p:nvPicPr>
          <p:cNvPr id="313" name="Screen Shot 2014-09-04 at 4.11.02 PM.png" descr="Screen Shot 2014-09-04 at 4.11.02 PM.png"/>
          <p:cNvPicPr>
            <a:picLocks noChangeAspect="1"/>
          </p:cNvPicPr>
          <p:nvPr/>
        </p:nvPicPr>
        <p:blipFill>
          <a:blip r:embed="rId3">
            <a:extLst/>
          </a:blip>
          <a:stretch>
            <a:fillRect/>
          </a:stretch>
        </p:blipFill>
        <p:spPr>
          <a:xfrm>
            <a:off x="10462758" y="2114550"/>
            <a:ext cx="10998201" cy="2400300"/>
          </a:xfrm>
          <a:prstGeom prst="rect">
            <a:avLst/>
          </a:prstGeom>
          <a:ln w="12700"/>
        </p:spPr>
      </p:pic>
      <p:sp>
        <p:nvSpPr>
          <p:cNvPr id="314" name="Rectangle"/>
          <p:cNvSpPr/>
          <p:nvPr/>
        </p:nvSpPr>
        <p:spPr>
          <a:xfrm>
            <a:off x="18117836" y="2299696"/>
            <a:ext cx="3136714" cy="571501"/>
          </a:xfrm>
          <a:prstGeom prst="rect">
            <a:avLst/>
          </a:prstGeom>
          <a:solidFill>
            <a:srgbClr val="FFFFFF"/>
          </a:solidFill>
          <a:ln w="12700">
            <a:miter lim="400000"/>
          </a:ln>
        </p:spPr>
        <p:txBody>
          <a:bodyPr lIns="50800" tIns="50800" rIns="50800" bIns="50800" anchor="ctr"/>
          <a:lstStyle/>
          <a:p>
            <a:pPr algn="ctr">
              <a:defRPr>
                <a:solidFill>
                  <a:srgbClr val="4B4B4B"/>
                </a:solidFill>
                <a:uFill>
                  <a:solidFill>
                    <a:srgbClr val="4B4B4B"/>
                  </a:solidFill>
                </a:uFill>
              </a:defRPr>
            </a:pPr>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8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8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30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29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30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29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3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 grpId="3" animBg="1" advAuto="0"/>
      <p:bldP spid="287" grpId="2" animBg="1" advAuto="0"/>
      <p:bldP spid="293" grpId="5" animBg="1" advAuto="0"/>
      <p:bldP spid="298" grpId="7" animBg="1" advAuto="0"/>
      <p:bldP spid="303" grpId="4" animBg="1" advAuto="0"/>
      <p:bldP spid="309" grpId="6" animBg="1" advAuto="0"/>
      <p:bldP spid="310" grpId="8" animBg="1" advAuto="0"/>
      <p:bldP spid="313" grpId="1" animBg="1" advAuto="0"/>
    </p:bldLst>
  </p:timing>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284</TotalTime>
  <Words>1457</Words>
  <Application>Microsoft Macintosh PowerPoint</Application>
  <PresentationFormat>Custom</PresentationFormat>
  <Paragraphs>273</Paragraphs>
  <Slides>21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Courier</vt:lpstr>
      <vt:lpstr>Helvetica</vt:lpstr>
      <vt:lpstr>Lucida Grande</vt:lpstr>
      <vt:lpstr>Menlo</vt:lpstr>
      <vt:lpstr>Times New Roman</vt:lpstr>
      <vt:lpstr>White</vt:lpstr>
      <vt:lpstr>UC Berkeley’s CS61A – Lecture 03 – Control</vt:lpstr>
      <vt:lpstr>Announcements</vt:lpstr>
      <vt:lpstr>Print and None</vt:lpstr>
      <vt:lpstr>None Indicates that Nothing is Returned</vt:lpstr>
      <vt:lpstr>Pure Functions &amp; Non-Pure Functions</vt:lpstr>
      <vt:lpstr>Nested Expressions with Print</vt:lpstr>
      <vt:lpstr>Multiple Environments</vt:lpstr>
      <vt:lpstr>Life Cycle of a User-Defined Function</vt:lpstr>
      <vt:lpstr>Multiple Environments in One Diagram!</vt:lpstr>
      <vt:lpstr>Multiple Environments in One Diagram!</vt:lpstr>
      <vt:lpstr>Multiple Environments in One Diagram!</vt:lpstr>
      <vt:lpstr>Names Have No Meaning Without Environments</vt:lpstr>
      <vt:lpstr>Names Have Different Meanings in Different Environments</vt:lpstr>
      <vt:lpstr>Miscellaneous Python Features</vt:lpstr>
      <vt:lpstr>Conditional Statements</vt:lpstr>
      <vt:lpstr>Statements</vt:lpstr>
      <vt:lpstr>Compound Statements</vt:lpstr>
      <vt:lpstr>Conditional Statements</vt:lpstr>
      <vt:lpstr>Boolean Contexts</vt:lpstr>
      <vt:lpstr>Iteration</vt:lpstr>
      <vt:lpstr>Iteration: While Statements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Control</dc:title>
  <cp:lastModifiedBy>Dan Garcia</cp:lastModifiedBy>
  <cp:revision>15</cp:revision>
  <cp:lastPrinted>2019-01-28T09:42:06Z</cp:lastPrinted>
  <dcterms:modified xsi:type="dcterms:W3CDTF">2019-01-28T19:59:21Z</dcterms:modified>
</cp:coreProperties>
</file>